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handoutMasterIdLst>
    <p:handoutMasterId r:id="rId45"/>
  </p:handoutMasterIdLst>
  <p:sldIdLst>
    <p:sldId id="256" r:id="rId2"/>
    <p:sldId id="257" r:id="rId3"/>
    <p:sldId id="258" r:id="rId4"/>
    <p:sldId id="259" r:id="rId5"/>
    <p:sldId id="260" r:id="rId6"/>
    <p:sldId id="261" r:id="rId7"/>
    <p:sldId id="262" r:id="rId8"/>
    <p:sldId id="263" r:id="rId9"/>
    <p:sldId id="265" r:id="rId10"/>
    <p:sldId id="266" r:id="rId11"/>
    <p:sldId id="264" r:id="rId12"/>
    <p:sldId id="267" r:id="rId13"/>
    <p:sldId id="268" r:id="rId14"/>
    <p:sldId id="269"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8" r:id="rId32"/>
    <p:sldId id="287" r:id="rId33"/>
    <p:sldId id="289" r:id="rId34"/>
    <p:sldId id="290" r:id="rId35"/>
    <p:sldId id="291" r:id="rId36"/>
    <p:sldId id="292" r:id="rId37"/>
    <p:sldId id="293" r:id="rId38"/>
    <p:sldId id="294" r:id="rId39"/>
    <p:sldId id="295" r:id="rId40"/>
    <p:sldId id="296" r:id="rId41"/>
    <p:sldId id="297" r:id="rId42"/>
    <p:sldId id="298" r:id="rId4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2A5"/>
    <a:srgbClr val="1563FF"/>
    <a:srgbClr val="EAEAEA"/>
    <a:srgbClr val="000000"/>
    <a:srgbClr val="0D0058"/>
    <a:srgbClr val="00001E"/>
    <a:srgbClr val="00003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542" autoAdjust="0"/>
    <p:restoredTop sz="94660"/>
  </p:normalViewPr>
  <p:slideViewPr>
    <p:cSldViewPr>
      <p:cViewPr>
        <p:scale>
          <a:sx n="100" d="100"/>
          <a:sy n="100" d="100"/>
        </p:scale>
        <p:origin x="-216" y="1014"/>
      </p:cViewPr>
      <p:guideLst>
        <p:guide orient="horz" pos="618"/>
        <p:guide orient="horz" pos="73"/>
        <p:guide pos="2880"/>
        <p:guide pos="721"/>
        <p:guide pos="5530"/>
        <p:guide pos="1000"/>
        <p:guide pos="1111"/>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2490"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C1F96B4-CB08-47DF-B491-1CBA84BC5DF1}" type="datetimeFigureOut">
              <a:rPr lang="es-MX" smtClean="0"/>
              <a:pPr/>
              <a:t>08/04/2008</a:t>
            </a:fld>
            <a:endParaRPr lang="es-MX"/>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80189AE-6E2E-400A-98F1-C5A8D5760642}" type="slidenum">
              <a:rPr lang="es-MX" smtClean="0"/>
              <a:pPr/>
              <a:t>‹Nº›</a:t>
            </a:fld>
            <a:endParaRPr lang="es-MX"/>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92EE42-151F-4DC5-B3D3-B27B82D5204C}" type="datetimeFigureOut">
              <a:rPr lang="es-MX" smtClean="0"/>
              <a:pPr/>
              <a:t>08/04/2008</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7658C6-4435-4307-A74B-31035DFF922E}"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77658C6-4435-4307-A74B-31035DFF922E}" type="slidenum">
              <a:rPr lang="es-MX" smtClean="0"/>
              <a:pPr/>
              <a:t>1</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grpSp>
        <p:nvGrpSpPr>
          <p:cNvPr id="12" name="Group 74"/>
          <p:cNvGrpSpPr>
            <a:grpSpLocks/>
          </p:cNvGrpSpPr>
          <p:nvPr userDrawn="1"/>
        </p:nvGrpSpPr>
        <p:grpSpPr bwMode="auto">
          <a:xfrm>
            <a:off x="7800449" y="142852"/>
            <a:ext cx="1200707" cy="1270315"/>
            <a:chOff x="826" y="793"/>
            <a:chExt cx="414" cy="438"/>
          </a:xfrm>
        </p:grpSpPr>
        <p:grpSp>
          <p:nvGrpSpPr>
            <p:cNvPr id="13" name="Group 62"/>
            <p:cNvGrpSpPr>
              <a:grpSpLocks/>
            </p:cNvGrpSpPr>
            <p:nvPr/>
          </p:nvGrpSpPr>
          <p:grpSpPr bwMode="auto">
            <a:xfrm>
              <a:off x="890" y="793"/>
              <a:ext cx="293" cy="306"/>
              <a:chOff x="2154" y="1207"/>
              <a:chExt cx="2307" cy="2405"/>
            </a:xfrm>
          </p:grpSpPr>
          <p:sp>
            <p:nvSpPr>
              <p:cNvPr id="19" name="Rectangle 63"/>
              <p:cNvSpPr>
                <a:spLocks noChangeArrowheads="1"/>
              </p:cNvSpPr>
              <p:nvPr/>
            </p:nvSpPr>
            <p:spPr bwMode="auto">
              <a:xfrm>
                <a:off x="2245" y="1389"/>
                <a:ext cx="1814" cy="1814"/>
              </a:xfrm>
              <a:prstGeom prst="rect">
                <a:avLst/>
              </a:prstGeom>
              <a:solidFill>
                <a:schemeClr val="bg1"/>
              </a:solidFill>
              <a:ln w="9525">
                <a:noFill/>
                <a:miter lim="800000"/>
                <a:headEnd/>
                <a:tailEnd/>
              </a:ln>
              <a:effectLst/>
            </p:spPr>
            <p:txBody>
              <a:bodyPr wrap="none" anchor="ctr"/>
              <a:lstStyle/>
              <a:p>
                <a:endParaRPr lang="es-MX"/>
              </a:p>
            </p:txBody>
          </p:sp>
          <p:pic>
            <p:nvPicPr>
              <p:cNvPr id="21" name="Picture 64" descr="logofinal"/>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154" y="1207"/>
                <a:ext cx="2307" cy="2405"/>
              </a:xfrm>
              <a:prstGeom prst="rect">
                <a:avLst/>
              </a:prstGeom>
              <a:noFill/>
            </p:spPr>
          </p:pic>
        </p:grpSp>
        <p:pic>
          <p:nvPicPr>
            <p:cNvPr id="15" name="Picture 66" descr="enchuecado"/>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rot="1055056" flipH="1">
              <a:off x="1011" y="1095"/>
              <a:ext cx="50" cy="136"/>
            </a:xfrm>
            <a:prstGeom prst="rect">
              <a:avLst/>
            </a:prstGeom>
            <a:noFill/>
          </p:spPr>
        </p:pic>
        <p:sp>
          <p:nvSpPr>
            <p:cNvPr id="16" name="Text Box 67"/>
            <p:cNvSpPr txBox="1">
              <a:spLocks noChangeArrowheads="1"/>
            </p:cNvSpPr>
            <p:nvPr/>
          </p:nvSpPr>
          <p:spPr bwMode="auto">
            <a:xfrm>
              <a:off x="826" y="1113"/>
              <a:ext cx="408" cy="74"/>
            </a:xfrm>
            <a:prstGeom prst="rect">
              <a:avLst/>
            </a:prstGeom>
            <a:noFill/>
            <a:ln w="9525">
              <a:noFill/>
              <a:miter lim="800000"/>
              <a:headEnd/>
              <a:tailEnd/>
            </a:ln>
            <a:effectLst/>
          </p:spPr>
          <p:txBody>
            <a:bodyPr>
              <a:spAutoFit/>
            </a:bodyPr>
            <a:lstStyle/>
            <a:p>
              <a:pPr algn="ctr">
                <a:spcBef>
                  <a:spcPct val="50000"/>
                </a:spcBef>
              </a:pPr>
              <a:r>
                <a:rPr lang="es-MX" sz="800" b="1" dirty="0">
                  <a:latin typeface="Copperplate Gothic Bold" pitchFamily="34" charset="0"/>
                </a:rPr>
                <a:t>RADIO - TV</a:t>
              </a:r>
              <a:endParaRPr lang="en-GB" sz="800" b="1" dirty="0">
                <a:latin typeface="Copperplate Gothic Bold" pitchFamily="34" charset="0"/>
              </a:endParaRPr>
            </a:p>
          </p:txBody>
        </p:sp>
        <p:sp>
          <p:nvSpPr>
            <p:cNvPr id="17" name="Text Box 68"/>
            <p:cNvSpPr txBox="1">
              <a:spLocks noChangeArrowheads="1"/>
            </p:cNvSpPr>
            <p:nvPr/>
          </p:nvSpPr>
          <p:spPr bwMode="auto">
            <a:xfrm>
              <a:off x="832" y="1168"/>
              <a:ext cx="408" cy="58"/>
            </a:xfrm>
            <a:prstGeom prst="rect">
              <a:avLst/>
            </a:prstGeom>
            <a:noFill/>
            <a:ln w="9525">
              <a:noFill/>
              <a:miter lim="800000"/>
              <a:headEnd/>
              <a:tailEnd/>
            </a:ln>
            <a:effectLst/>
          </p:spPr>
          <p:txBody>
            <a:bodyPr>
              <a:spAutoFit/>
            </a:bodyPr>
            <a:lstStyle/>
            <a:p>
              <a:pPr algn="ctr">
                <a:spcBef>
                  <a:spcPct val="50000"/>
                </a:spcBef>
              </a:pPr>
              <a:r>
                <a:rPr lang="es-MX" sz="500" b="1" dirty="0">
                  <a:effectLst>
                    <a:outerShdw blurRad="38100" dist="38100" dir="2700000" algn="tl">
                      <a:srgbClr val="C0C0C0"/>
                    </a:outerShdw>
                  </a:effectLst>
                </a:rPr>
                <a:t>F  A  M  I  L  I  A</a:t>
              </a:r>
              <a:endParaRPr lang="en-GB" sz="500" b="1" dirty="0">
                <a:effectLst>
                  <a:outerShdw blurRad="38100" dist="38100" dir="2700000" algn="tl">
                    <a:srgbClr val="C0C0C0"/>
                  </a:outerShdw>
                </a:effectLst>
              </a:endParaRPr>
            </a:p>
          </p:txBody>
        </p:sp>
        <p:sp>
          <p:nvSpPr>
            <p:cNvPr id="18" name="Line 69"/>
            <p:cNvSpPr>
              <a:spLocks noChangeShapeType="1"/>
            </p:cNvSpPr>
            <p:nvPr/>
          </p:nvSpPr>
          <p:spPr bwMode="auto">
            <a:xfrm>
              <a:off x="917" y="1173"/>
              <a:ext cx="238" cy="0"/>
            </a:xfrm>
            <a:prstGeom prst="line">
              <a:avLst/>
            </a:prstGeom>
            <a:noFill/>
            <a:ln w="3175">
              <a:solidFill>
                <a:schemeClr val="tx1"/>
              </a:solidFill>
              <a:round/>
              <a:headEnd/>
              <a:tailEnd/>
            </a:ln>
            <a:effectLst/>
          </p:spPr>
          <p:txBody>
            <a:bodyPr/>
            <a:lstStyle/>
            <a:p>
              <a:endParaRPr lang="es-MX"/>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l" eaLnBrk="1" latinLnBrk="0" hangingPunct="1"/>
            <a:endParaRPr kumimoji="0" lang="en-US" dirty="0"/>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Rectángulo"/>
          <p:cNvSpPr/>
          <p:nvPr userDrawn="1"/>
        </p:nvSpPr>
        <p:spPr>
          <a:xfrm rot="16200000">
            <a:off x="-2293818" y="3608333"/>
            <a:ext cx="5561643" cy="63094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ES" sz="3500" b="1" cap="none" spc="50" dirty="0" smtClean="0">
                <a:ln w="11430"/>
                <a:solidFill>
                  <a:schemeClr val="accent5">
                    <a:lumMod val="50000"/>
                  </a:schemeClr>
                </a:solidFill>
                <a:effectLst>
                  <a:outerShdw blurRad="76200" dist="50800" dir="5400000" algn="tl" rotWithShape="0">
                    <a:srgbClr val="000000">
                      <a:alpha val="65000"/>
                    </a:srgbClr>
                  </a:outerShdw>
                </a:effectLst>
                <a:latin typeface="Arial Narrow" pitchFamily="34" charset="0"/>
              </a:rPr>
              <a:t>Esperanza para la Familia</a:t>
            </a:r>
            <a:endParaRPr lang="es-ES" sz="3500" b="1" cap="none" spc="50" dirty="0">
              <a:ln w="11430"/>
              <a:solidFill>
                <a:schemeClr val="accent5">
                  <a:lumMod val="50000"/>
                </a:schemeClr>
              </a:solidFill>
              <a:effectLst>
                <a:outerShdw blurRad="76200" dist="50800" dir="5400000" algn="tl" rotWithShape="0">
                  <a:srgbClr val="000000">
                    <a:alpha val="65000"/>
                  </a:srgbClr>
                </a:outerShdw>
              </a:effectLst>
              <a:latin typeface="Arial Narrow" pitchFamily="34" charset="0"/>
            </a:endParaRPr>
          </a:p>
        </p:txBody>
      </p:sp>
      <p:sp>
        <p:nvSpPr>
          <p:cNvPr id="26" name="13 Título"/>
          <p:cNvSpPr txBox="1">
            <a:spLocks/>
          </p:cNvSpPr>
          <p:nvPr userDrawn="1"/>
        </p:nvSpPr>
        <p:spPr>
          <a:xfrm>
            <a:off x="1049852" y="28551"/>
            <a:ext cx="6929486" cy="785818"/>
          </a:xfrm>
          <a:prstGeom prst="rect">
            <a:avLst/>
          </a:prstGeom>
        </p:spPr>
        <p:txBody>
          <a:bodyPr anchor="b"/>
          <a:lstStyle>
            <a:lvl1pPr algn="ctr">
              <a:defRPr baseline="0"/>
            </a:lvl1pPr>
            <a:extLst/>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z="3400" b="1" kern="1200" cap="none" spc="30" noProof="0" dirty="0" smtClean="0">
                <a:ln w="11430"/>
                <a:solidFill>
                  <a:srgbClr val="0062A5"/>
                </a:solidFill>
                <a:effectLst>
                  <a:outerShdw blurRad="50800" dist="38100" dir="2700000" algn="tl" rotWithShape="0">
                    <a:prstClr val="black">
                      <a:alpha val="40000"/>
                    </a:prstClr>
                  </a:outerShdw>
                </a:effectLst>
                <a:latin typeface="+mn-lt"/>
                <a:ea typeface="+mn-ea"/>
                <a:cs typeface="+mn-cs"/>
              </a:rPr>
              <a:t>Ma</a:t>
            </a:r>
            <a:r>
              <a:rPr lang="es-ES" sz="3400" b="1" kern="1200" cap="none" spc="30" noProof="0" dirty="0" smtClean="0">
                <a:ln w="11430"/>
                <a:solidFill>
                  <a:schemeClr val="accent5">
                    <a:lumMod val="50000"/>
                  </a:schemeClr>
                </a:solidFill>
                <a:effectLst>
                  <a:outerShdw blurRad="50800" dist="38100" dir="2700000" algn="tl" rotWithShape="0">
                    <a:prstClr val="black">
                      <a:alpha val="40000"/>
                    </a:prstClr>
                  </a:outerShdw>
                </a:effectLst>
                <a:latin typeface="+mn-lt"/>
                <a:ea typeface="+mn-ea"/>
                <a:cs typeface="+mn-cs"/>
              </a:rPr>
              <a:t>terial Educativo</a:t>
            </a:r>
            <a:endParaRPr lang="en-US" sz="3400" b="1" kern="1200" cap="none" spc="30" noProof="0" dirty="0">
              <a:ln w="11430"/>
              <a:solidFill>
                <a:schemeClr val="accent5">
                  <a:lumMod val="50000"/>
                </a:schemeClr>
              </a:solidFill>
              <a:effectLst>
                <a:outerShdw blurRad="50800" dist="38100" dir="2700000" algn="tl" rotWithShape="0">
                  <a:prstClr val="black">
                    <a:alpha val="40000"/>
                  </a:prstClr>
                </a:outerShdw>
              </a:effectLst>
              <a:latin typeface="+mn-lt"/>
              <a:ea typeface="+mn-ea"/>
              <a:cs typeface="+mn-cs"/>
            </a:endParaRPr>
          </a:p>
        </p:txBody>
      </p:sp>
      <p:grpSp>
        <p:nvGrpSpPr>
          <p:cNvPr id="27" name="Group 74"/>
          <p:cNvGrpSpPr>
            <a:grpSpLocks/>
          </p:cNvGrpSpPr>
          <p:nvPr userDrawn="1"/>
        </p:nvGrpSpPr>
        <p:grpSpPr bwMode="auto">
          <a:xfrm>
            <a:off x="7800449" y="142852"/>
            <a:ext cx="1200707" cy="1270315"/>
            <a:chOff x="826" y="793"/>
            <a:chExt cx="414" cy="438"/>
          </a:xfrm>
        </p:grpSpPr>
        <p:grpSp>
          <p:nvGrpSpPr>
            <p:cNvPr id="28" name="Group 62"/>
            <p:cNvGrpSpPr>
              <a:grpSpLocks/>
            </p:cNvGrpSpPr>
            <p:nvPr/>
          </p:nvGrpSpPr>
          <p:grpSpPr bwMode="auto">
            <a:xfrm>
              <a:off x="890" y="793"/>
              <a:ext cx="293" cy="306"/>
              <a:chOff x="2154" y="1207"/>
              <a:chExt cx="2307" cy="2405"/>
            </a:xfrm>
          </p:grpSpPr>
          <p:sp>
            <p:nvSpPr>
              <p:cNvPr id="33" name="Rectangle 63"/>
              <p:cNvSpPr>
                <a:spLocks noChangeArrowheads="1"/>
              </p:cNvSpPr>
              <p:nvPr/>
            </p:nvSpPr>
            <p:spPr bwMode="auto">
              <a:xfrm>
                <a:off x="2245" y="1389"/>
                <a:ext cx="1814" cy="1814"/>
              </a:xfrm>
              <a:prstGeom prst="rect">
                <a:avLst/>
              </a:prstGeom>
              <a:solidFill>
                <a:schemeClr val="bg1"/>
              </a:solidFill>
              <a:ln w="9525">
                <a:noFill/>
                <a:miter lim="800000"/>
                <a:headEnd/>
                <a:tailEnd/>
              </a:ln>
              <a:effectLst/>
            </p:spPr>
            <p:txBody>
              <a:bodyPr wrap="none" anchor="ctr"/>
              <a:lstStyle/>
              <a:p>
                <a:endParaRPr lang="es-MX"/>
              </a:p>
            </p:txBody>
          </p:sp>
          <p:pic>
            <p:nvPicPr>
              <p:cNvPr id="34" name="Picture 64" descr="logofinal"/>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154" y="1207"/>
                <a:ext cx="2307" cy="2405"/>
              </a:xfrm>
              <a:prstGeom prst="rect">
                <a:avLst/>
              </a:prstGeom>
              <a:noFill/>
            </p:spPr>
          </p:pic>
        </p:grpSp>
        <p:pic>
          <p:nvPicPr>
            <p:cNvPr id="29" name="Picture 66" descr="enchuecado"/>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rot="1055056" flipH="1">
              <a:off x="1011" y="1095"/>
              <a:ext cx="50" cy="136"/>
            </a:xfrm>
            <a:prstGeom prst="rect">
              <a:avLst/>
            </a:prstGeom>
            <a:noFill/>
          </p:spPr>
        </p:pic>
        <p:sp>
          <p:nvSpPr>
            <p:cNvPr id="30" name="Text Box 67"/>
            <p:cNvSpPr txBox="1">
              <a:spLocks noChangeArrowheads="1"/>
            </p:cNvSpPr>
            <p:nvPr/>
          </p:nvSpPr>
          <p:spPr bwMode="auto">
            <a:xfrm>
              <a:off x="826" y="1113"/>
              <a:ext cx="408" cy="74"/>
            </a:xfrm>
            <a:prstGeom prst="rect">
              <a:avLst/>
            </a:prstGeom>
            <a:noFill/>
            <a:ln w="9525">
              <a:noFill/>
              <a:miter lim="800000"/>
              <a:headEnd/>
              <a:tailEnd/>
            </a:ln>
            <a:effectLst/>
          </p:spPr>
          <p:txBody>
            <a:bodyPr>
              <a:spAutoFit/>
            </a:bodyPr>
            <a:lstStyle/>
            <a:p>
              <a:pPr algn="ctr">
                <a:spcBef>
                  <a:spcPct val="50000"/>
                </a:spcBef>
              </a:pPr>
              <a:r>
                <a:rPr lang="es-MX" sz="800" b="1" dirty="0">
                  <a:latin typeface="Copperplate Gothic Bold" pitchFamily="34" charset="0"/>
                </a:rPr>
                <a:t>RADIO - TV</a:t>
              </a:r>
              <a:endParaRPr lang="en-GB" sz="800" b="1" dirty="0">
                <a:latin typeface="Copperplate Gothic Bold" pitchFamily="34" charset="0"/>
              </a:endParaRPr>
            </a:p>
          </p:txBody>
        </p:sp>
        <p:sp>
          <p:nvSpPr>
            <p:cNvPr id="31" name="Text Box 68"/>
            <p:cNvSpPr txBox="1">
              <a:spLocks noChangeArrowheads="1"/>
            </p:cNvSpPr>
            <p:nvPr/>
          </p:nvSpPr>
          <p:spPr bwMode="auto">
            <a:xfrm>
              <a:off x="832" y="1168"/>
              <a:ext cx="408" cy="58"/>
            </a:xfrm>
            <a:prstGeom prst="rect">
              <a:avLst/>
            </a:prstGeom>
            <a:noFill/>
            <a:ln w="9525">
              <a:noFill/>
              <a:miter lim="800000"/>
              <a:headEnd/>
              <a:tailEnd/>
            </a:ln>
            <a:effectLst/>
          </p:spPr>
          <p:txBody>
            <a:bodyPr>
              <a:spAutoFit/>
            </a:bodyPr>
            <a:lstStyle/>
            <a:p>
              <a:pPr algn="ctr">
                <a:spcBef>
                  <a:spcPct val="50000"/>
                </a:spcBef>
              </a:pPr>
              <a:r>
                <a:rPr lang="es-MX" sz="500" b="1" dirty="0">
                  <a:effectLst>
                    <a:outerShdw blurRad="38100" dist="38100" dir="2700000" algn="tl">
                      <a:srgbClr val="C0C0C0"/>
                    </a:outerShdw>
                  </a:effectLst>
                </a:rPr>
                <a:t>F  A  M  I  L  I  A</a:t>
              </a:r>
              <a:endParaRPr lang="en-GB" sz="500" b="1" dirty="0">
                <a:effectLst>
                  <a:outerShdw blurRad="38100" dist="38100" dir="2700000" algn="tl">
                    <a:srgbClr val="C0C0C0"/>
                  </a:outerShdw>
                </a:effectLst>
              </a:endParaRPr>
            </a:p>
          </p:txBody>
        </p:sp>
        <p:sp>
          <p:nvSpPr>
            <p:cNvPr id="32" name="Line 69"/>
            <p:cNvSpPr>
              <a:spLocks noChangeShapeType="1"/>
            </p:cNvSpPr>
            <p:nvPr/>
          </p:nvSpPr>
          <p:spPr bwMode="auto">
            <a:xfrm>
              <a:off x="917" y="1173"/>
              <a:ext cx="238" cy="0"/>
            </a:xfrm>
            <a:prstGeom prst="line">
              <a:avLst/>
            </a:prstGeom>
            <a:noFill/>
            <a:ln w="3175">
              <a:solidFill>
                <a:schemeClr val="tx1"/>
              </a:solidFill>
              <a:round/>
              <a:headEnd/>
              <a:tailEnd/>
            </a:ln>
            <a:effectLst/>
          </p:spPr>
          <p:txBody>
            <a:bodyPr/>
            <a:lstStyle/>
            <a:p>
              <a:endParaRPr lang="es-MX"/>
            </a:p>
          </p:txBody>
        </p:sp>
      </p:grpSp>
      <p:sp>
        <p:nvSpPr>
          <p:cNvPr id="18" name="Text Box 710"/>
          <p:cNvSpPr txBox="1">
            <a:spLocks noChangeArrowheads="1"/>
          </p:cNvSpPr>
          <p:nvPr userDrawn="1"/>
        </p:nvSpPr>
        <p:spPr bwMode="auto">
          <a:xfrm>
            <a:off x="1029732" y="747060"/>
            <a:ext cx="7500990" cy="323165"/>
          </a:xfrm>
          <a:prstGeom prst="rect">
            <a:avLst/>
          </a:prstGeom>
          <a:noFill/>
          <a:ln w="9525">
            <a:noFill/>
            <a:miter lim="800000"/>
            <a:headEnd/>
            <a:tailEnd/>
          </a:ln>
          <a:effectLst/>
        </p:spPr>
        <p:txBody>
          <a:bodyPr wrap="square">
            <a:spAutoFit/>
          </a:bodyPr>
          <a:lstStyle/>
          <a:p>
            <a:pPr algn="l"/>
            <a:r>
              <a:rPr lang="es-MX" sz="1500" b="1" dirty="0" smtClean="0">
                <a:solidFill>
                  <a:srgbClr val="0062A5"/>
                </a:solidFill>
                <a:latin typeface="Arial Narrow" pitchFamily="34" charset="0"/>
                <a:cs typeface="Arial" pitchFamily="34" charset="0"/>
              </a:rPr>
              <a:t>Una</a:t>
            </a:r>
            <a:r>
              <a:rPr lang="es-MX" sz="1500" b="1" baseline="0" dirty="0" smtClean="0">
                <a:solidFill>
                  <a:srgbClr val="0062A5"/>
                </a:solidFill>
                <a:latin typeface="Arial Narrow" pitchFamily="34" charset="0"/>
                <a:cs typeface="Arial" pitchFamily="34" charset="0"/>
              </a:rPr>
              <a:t> sino</a:t>
            </a:r>
            <a:r>
              <a:rPr lang="es-MX" sz="1500" b="1" baseline="0" dirty="0" smtClean="0">
                <a:latin typeface="Arial Narrow" pitchFamily="34" charset="0"/>
                <a:cs typeface="Arial" pitchFamily="34" charset="0"/>
              </a:rPr>
              <a:t>psis de los programas producidos para el beneficio de las Familias.</a:t>
            </a:r>
            <a:endParaRPr lang="es-ES" sz="1500" b="1" dirty="0">
              <a:latin typeface="Arial Narrow"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Tabla"/>
          <p:cNvGraphicFramePr>
            <a:graphicFrameLocks noGrp="1"/>
          </p:cNvGraphicFramePr>
          <p:nvPr/>
        </p:nvGraphicFramePr>
        <p:xfrm>
          <a:off x="1142976" y="1508143"/>
          <a:ext cx="7643866" cy="4895736"/>
        </p:xfrm>
        <a:graphic>
          <a:graphicData uri="http://schemas.openxmlformats.org/drawingml/2006/table">
            <a:tbl>
              <a:tblPr/>
              <a:tblGrid>
                <a:gridCol w="611137"/>
                <a:gridCol w="7032729"/>
              </a:tblGrid>
              <a:tr h="153939">
                <a:tc>
                  <a:txBody>
                    <a:bodyPr/>
                    <a:lstStyle/>
                    <a:p>
                      <a:pPr algn="ctr">
                        <a:spcAft>
                          <a:spcPts val="0"/>
                        </a:spcAft>
                      </a:pPr>
                      <a:r>
                        <a:rPr lang="es-ES" sz="1100" b="1" dirty="0">
                          <a:solidFill>
                            <a:srgbClr val="FFFFFF"/>
                          </a:solidFill>
                          <a:latin typeface="Arial Narrow"/>
                          <a:ea typeface="Times New Roman"/>
                          <a:cs typeface="Arial"/>
                        </a:rPr>
                        <a:t>0001</a:t>
                      </a:r>
                      <a:endParaRPr lang="es-MX" sz="1100" dirty="0">
                        <a:latin typeface="Times New Roman"/>
                        <a:ea typeface="Times New Roman"/>
                        <a:cs typeface="Times New Roman"/>
                      </a:endParaRPr>
                    </a:p>
                  </a:txBody>
                  <a:tcPr marL="15394" marR="15394" marT="15394" marB="15394"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NACIDOS PARA PERDER I: "Impresionantes descubrimientos sobre el desarrollo del cerebro"</a:t>
                      </a:r>
                      <a:endParaRPr lang="es-MX" sz="1100" dirty="0">
                        <a:latin typeface="Times New Roman"/>
                        <a:ea typeface="Times New Roman"/>
                        <a:cs typeface="Times New Roman"/>
                      </a:endParaRPr>
                    </a:p>
                  </a:txBody>
                  <a:tcPr marL="15394" marR="15394" marT="15394" marB="15394" anchor="ctr">
                    <a:lnL>
                      <a:noFill/>
                    </a:lnL>
                    <a:lnR>
                      <a:noFill/>
                    </a:lnR>
                    <a:lnT>
                      <a:noFill/>
                    </a:lnT>
                    <a:lnB>
                      <a:noFill/>
                    </a:lnB>
                    <a:solidFill>
                      <a:schemeClr val="accent5">
                        <a:lumMod val="50000"/>
                      </a:schemeClr>
                    </a:solidFill>
                  </a:tcPr>
                </a:tc>
              </a:tr>
              <a:tr h="769697">
                <a:tc>
                  <a:txBody>
                    <a:bodyPr/>
                    <a:lstStyle/>
                    <a:p>
                      <a:pPr algn="just">
                        <a:spcAft>
                          <a:spcPts val="0"/>
                        </a:spcAft>
                      </a:pPr>
                      <a:endParaRPr lang="es-ES" sz="1100" dirty="0">
                        <a:latin typeface="Arial Narrow"/>
                        <a:ea typeface="Times New Roman"/>
                        <a:cs typeface="Arial"/>
                      </a:endParaRPr>
                    </a:p>
                  </a:txBody>
                  <a:tcPr marL="15394" marR="15394" marT="15394" marB="15394"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En este impactante estudio que consta de tres temas, usted entenderá el potencial tan grande con que nacen sus hijos y cómo éste puede ser bien o mal </a:t>
                      </a:r>
                      <a:r>
                        <a:rPr lang="es-ES" sz="1100" dirty="0" smtClean="0">
                          <a:solidFill>
                            <a:srgbClr val="000000"/>
                          </a:solidFill>
                          <a:latin typeface="Arial Narrow"/>
                          <a:ea typeface="Times New Roman"/>
                          <a:cs typeface="Arial"/>
                        </a:rPr>
                        <a:t>aprovechado</a:t>
                      </a:r>
                      <a:r>
                        <a:rPr lang="es-ES" sz="1100" baseline="0" dirty="0" smtClean="0">
                          <a:solidFill>
                            <a:srgbClr val="000000"/>
                          </a:solidFill>
                          <a:latin typeface="Arial Narrow"/>
                          <a:ea typeface="Times New Roman"/>
                          <a:cs typeface="Arial"/>
                        </a:rPr>
                        <a:t> </a:t>
                      </a:r>
                      <a:r>
                        <a:rPr lang="es-ES" sz="1100" dirty="0" smtClean="0">
                          <a:solidFill>
                            <a:srgbClr val="000000"/>
                          </a:solidFill>
                          <a:latin typeface="Arial Narrow"/>
                          <a:ea typeface="Times New Roman"/>
                          <a:cs typeface="Arial"/>
                        </a:rPr>
                        <a:t>de </a:t>
                      </a:r>
                      <a:r>
                        <a:rPr lang="es-ES" sz="1100" dirty="0">
                          <a:solidFill>
                            <a:srgbClr val="000000"/>
                          </a:solidFill>
                          <a:latin typeface="Arial Narrow"/>
                          <a:ea typeface="Times New Roman"/>
                          <a:cs typeface="Arial"/>
                        </a:rPr>
                        <a:t>acuerdo al entorno familiar en que se desarrollan. Asimismo, en base a los descubrimientos actuales del cerebro, entenderá el por qué de la inestabilidad emocional en la edad adolescente y la responsabilidad en los padres de buscar la comprensión, estímulo y dirección que debe brindárseles en esta importantísima etapa de formación. Estos consejos son esenciales para hacerle ver el tesoro que usted tiene en sus manos: </a:t>
                      </a:r>
                      <a:r>
                        <a:rPr lang="es-ES" sz="1100" b="1" dirty="0">
                          <a:solidFill>
                            <a:srgbClr val="000000"/>
                          </a:solidFill>
                          <a:latin typeface="Arial Narrow"/>
                          <a:ea typeface="Times New Roman"/>
                          <a:cs typeface="Arial"/>
                        </a:rPr>
                        <a:t>¡sus hijos!</a:t>
                      </a:r>
                      <a:endParaRPr lang="es-MX" sz="1100" dirty="0">
                        <a:latin typeface="Times New Roman"/>
                        <a:ea typeface="Times New Roman"/>
                        <a:cs typeface="Times New Roman"/>
                      </a:endParaRPr>
                    </a:p>
                  </a:txBody>
                  <a:tcPr marL="15394" marR="15394" marT="15394" marB="15394" anchor="ctr">
                    <a:lnL>
                      <a:noFill/>
                    </a:lnL>
                    <a:lnR>
                      <a:noFill/>
                    </a:lnR>
                    <a:lnT>
                      <a:noFill/>
                    </a:lnT>
                    <a:lnB>
                      <a:noFill/>
                    </a:lnB>
                    <a:solidFill>
                      <a:srgbClr val="FFFFFF"/>
                    </a:solidFill>
                  </a:tcPr>
                </a:tc>
              </a:tr>
              <a:tr h="153939">
                <a:tc>
                  <a:txBody>
                    <a:bodyPr/>
                    <a:lstStyle/>
                    <a:p>
                      <a:pPr algn="ctr">
                        <a:spcAft>
                          <a:spcPts val="0"/>
                        </a:spcAft>
                      </a:pPr>
                      <a:r>
                        <a:rPr lang="es-ES" sz="1100" b="1" dirty="0">
                          <a:solidFill>
                            <a:srgbClr val="FFFFFF"/>
                          </a:solidFill>
                          <a:latin typeface="Arial Narrow"/>
                          <a:ea typeface="Times New Roman"/>
                          <a:cs typeface="Arial"/>
                        </a:rPr>
                        <a:t>0002</a:t>
                      </a:r>
                      <a:endParaRPr lang="es-MX" sz="1100" dirty="0">
                        <a:latin typeface="Times New Roman"/>
                        <a:ea typeface="Times New Roman"/>
                        <a:cs typeface="Times New Roman"/>
                      </a:endParaRPr>
                    </a:p>
                  </a:txBody>
                  <a:tcPr marL="15394" marR="15394" marT="15394" marB="15394"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NACIDOS PARA PERDER II: "El cerebro se moldea en casa"</a:t>
                      </a:r>
                      <a:endParaRPr lang="es-MX" sz="1100" dirty="0">
                        <a:latin typeface="Times New Roman"/>
                        <a:ea typeface="Times New Roman"/>
                        <a:cs typeface="Times New Roman"/>
                      </a:endParaRPr>
                    </a:p>
                  </a:txBody>
                  <a:tcPr marL="15394" marR="15394" marT="15394" marB="15394" anchor="ctr">
                    <a:lnL>
                      <a:noFill/>
                    </a:lnL>
                    <a:lnR>
                      <a:noFill/>
                    </a:lnR>
                    <a:lnT>
                      <a:noFill/>
                    </a:lnT>
                    <a:lnB>
                      <a:noFill/>
                    </a:lnB>
                    <a:solidFill>
                      <a:schemeClr val="accent5">
                        <a:lumMod val="50000"/>
                      </a:schemeClr>
                    </a:solidFill>
                  </a:tcPr>
                </a:tc>
              </a:tr>
              <a:tr h="400242">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5394" marR="15394" marT="15394" marB="15394"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El privilegio de formar correctamente a los hijos puede lograrse a través de una franca delimitación de su conducta, a través de reglas e instrucciones que a la vez deben ir acompañadas de mucho diálogo, amor y ejemplo. Escuche en este interesante programa las 14 claves para mostrar a su hijo el gran interés que tiene en su formación y en su persona.</a:t>
                      </a:r>
                      <a:endParaRPr lang="es-MX" sz="1100">
                        <a:latin typeface="Times New Roman"/>
                        <a:ea typeface="Times New Roman"/>
                        <a:cs typeface="Times New Roman"/>
                      </a:endParaRPr>
                    </a:p>
                  </a:txBody>
                  <a:tcPr marL="15394" marR="15394" marT="15394" marB="15394" anchor="ctr">
                    <a:lnL>
                      <a:noFill/>
                    </a:lnL>
                    <a:lnR>
                      <a:noFill/>
                    </a:lnR>
                    <a:lnT>
                      <a:noFill/>
                    </a:lnT>
                    <a:lnB>
                      <a:noFill/>
                    </a:lnB>
                    <a:solidFill>
                      <a:srgbClr val="FFFFFF"/>
                    </a:solidFill>
                  </a:tcPr>
                </a:tc>
              </a:tr>
              <a:tr h="153939">
                <a:tc>
                  <a:txBody>
                    <a:bodyPr/>
                    <a:lstStyle/>
                    <a:p>
                      <a:pPr algn="ctr">
                        <a:spcAft>
                          <a:spcPts val="0"/>
                        </a:spcAft>
                      </a:pPr>
                      <a:r>
                        <a:rPr lang="es-ES" sz="1100" b="1" dirty="0">
                          <a:solidFill>
                            <a:srgbClr val="FFFFFF"/>
                          </a:solidFill>
                          <a:latin typeface="Arial Narrow"/>
                          <a:ea typeface="Times New Roman"/>
                          <a:cs typeface="Arial"/>
                        </a:rPr>
                        <a:t>0003</a:t>
                      </a:r>
                      <a:endParaRPr lang="es-MX" sz="1100" dirty="0">
                        <a:latin typeface="Times New Roman"/>
                        <a:ea typeface="Times New Roman"/>
                        <a:cs typeface="Times New Roman"/>
                      </a:endParaRPr>
                    </a:p>
                  </a:txBody>
                  <a:tcPr marL="15394" marR="15394" marT="15394" marB="15394"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NACIDOS PARA PERDER III: "Consejos prácticos a padres que ayudan a sus hijos"</a:t>
                      </a:r>
                      <a:endParaRPr lang="es-MX" sz="1100" dirty="0">
                        <a:latin typeface="Times New Roman"/>
                        <a:ea typeface="Times New Roman"/>
                        <a:cs typeface="Times New Roman"/>
                      </a:endParaRPr>
                    </a:p>
                  </a:txBody>
                  <a:tcPr marL="15394" marR="15394" marT="15394" marB="15394" anchor="ctr">
                    <a:lnL>
                      <a:noFill/>
                    </a:lnL>
                    <a:lnR>
                      <a:noFill/>
                    </a:lnR>
                    <a:lnT>
                      <a:noFill/>
                    </a:lnT>
                    <a:lnB>
                      <a:noFill/>
                    </a:lnB>
                    <a:solidFill>
                      <a:schemeClr val="accent5">
                        <a:lumMod val="50000"/>
                      </a:schemeClr>
                    </a:solidFill>
                  </a:tcPr>
                </a:tc>
              </a:tr>
              <a:tr h="523394">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5394" marR="15394" marT="15394" marB="15394"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Comentaremos varios consejos prácticos sobre el ambiente relacional en que se desenvuelven los niños y adolescentes. Muchas de las enfermedades o trastornos mentales que sufre una persona en la etapa adulta, son el resultado de descuidos en la niñez, de enfermedades que pudieron tratarse a tiempo por padres responsables. El padre que ama a su hijo, sabe luchar por su calidad de vida. </a:t>
                      </a:r>
                      <a:endParaRPr lang="es-MX" sz="1100" dirty="0">
                        <a:latin typeface="Times New Roman"/>
                        <a:ea typeface="Times New Roman"/>
                        <a:cs typeface="Times New Roman"/>
                      </a:endParaRPr>
                    </a:p>
                  </a:txBody>
                  <a:tcPr marL="15394" marR="15394" marT="15394" marB="15394" anchor="ctr">
                    <a:lnL>
                      <a:noFill/>
                    </a:lnL>
                    <a:lnR>
                      <a:noFill/>
                    </a:lnR>
                    <a:lnT>
                      <a:noFill/>
                    </a:lnT>
                    <a:lnB>
                      <a:noFill/>
                    </a:lnB>
                    <a:solidFill>
                      <a:srgbClr val="FFFFFF"/>
                    </a:solidFill>
                  </a:tcPr>
                </a:tc>
              </a:tr>
              <a:tr h="153939">
                <a:tc>
                  <a:txBody>
                    <a:bodyPr/>
                    <a:lstStyle/>
                    <a:p>
                      <a:pPr algn="ctr">
                        <a:spcAft>
                          <a:spcPts val="0"/>
                        </a:spcAft>
                      </a:pPr>
                      <a:r>
                        <a:rPr lang="es-ES" sz="1100" b="1" dirty="0">
                          <a:solidFill>
                            <a:srgbClr val="FFFFFF"/>
                          </a:solidFill>
                          <a:latin typeface="Arial Narrow"/>
                          <a:ea typeface="Times New Roman"/>
                          <a:cs typeface="Arial"/>
                        </a:rPr>
                        <a:t>0004</a:t>
                      </a:r>
                      <a:endParaRPr lang="es-MX" sz="1100" dirty="0">
                        <a:latin typeface="Times New Roman"/>
                        <a:ea typeface="Times New Roman"/>
                        <a:cs typeface="Times New Roman"/>
                      </a:endParaRPr>
                    </a:p>
                  </a:txBody>
                  <a:tcPr marL="15394" marR="15394" marT="15394" marB="15394" anchor="ctr">
                    <a:lnL>
                      <a:noFill/>
                    </a:lnL>
                    <a:lnR>
                      <a:noFill/>
                    </a:lnR>
                    <a:lnT>
                      <a:noFill/>
                    </a:lnT>
                    <a:lnB>
                      <a:noFill/>
                    </a:lnB>
                    <a:solidFill>
                      <a:srgbClr val="0062A5"/>
                    </a:solidFill>
                  </a:tcPr>
                </a:tc>
                <a:tc>
                  <a:txBody>
                    <a:bodyPr/>
                    <a:lstStyle/>
                    <a:p>
                      <a:pPr>
                        <a:spcAft>
                          <a:spcPts val="0"/>
                        </a:spcAft>
                      </a:pPr>
                      <a:r>
                        <a:rPr lang="es-ES" sz="1100" b="1" dirty="0">
                          <a:solidFill>
                            <a:srgbClr val="FFFFFF"/>
                          </a:solidFill>
                          <a:latin typeface="Arial Narrow"/>
                          <a:ea typeface="Times New Roman"/>
                          <a:cs typeface="Arial"/>
                        </a:rPr>
                        <a:t>ADOLESCENTES EN LLAMAS I: "La problemática del adolescente"</a:t>
                      </a:r>
                      <a:endParaRPr lang="es-MX" sz="1100" dirty="0">
                        <a:latin typeface="Times New Roman"/>
                        <a:ea typeface="Times New Roman"/>
                        <a:cs typeface="Times New Roman"/>
                      </a:endParaRPr>
                    </a:p>
                  </a:txBody>
                  <a:tcPr marL="15394" marR="15394" marT="15394" marB="15394" anchor="ctr">
                    <a:lnL>
                      <a:noFill/>
                    </a:lnL>
                    <a:lnR>
                      <a:noFill/>
                    </a:lnR>
                    <a:lnT>
                      <a:noFill/>
                    </a:lnT>
                    <a:lnB>
                      <a:noFill/>
                    </a:lnB>
                    <a:solidFill>
                      <a:schemeClr val="accent5">
                        <a:lumMod val="50000"/>
                      </a:schemeClr>
                    </a:solidFill>
                  </a:tcPr>
                </a:tc>
              </a:tr>
              <a:tr h="523394">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5394" marR="15394" marT="15394" marB="15394"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La vida del adolescente se puede presentar como tranquila, o un poco agitada con algunos cambios de carácter, físicos, emocionales, sin embargo hay situaciones que ellos están viviendo y no logramos comprender. Echemos un vistazo a la vida del adolescente, sus luchas y problemas que van mucho más allá de nuestro entendimiento. Echaremos mano de estadísticas, investigaciones y testimonios para entender este apasionante tema: adolescentes en llamas.</a:t>
                      </a:r>
                      <a:endParaRPr lang="es-MX" sz="1100" dirty="0">
                        <a:latin typeface="Times New Roman"/>
                        <a:ea typeface="Times New Roman"/>
                        <a:cs typeface="Times New Roman"/>
                      </a:endParaRPr>
                    </a:p>
                  </a:txBody>
                  <a:tcPr marL="15394" marR="15394" marT="15394" marB="15394" anchor="ctr">
                    <a:lnL>
                      <a:noFill/>
                    </a:lnL>
                    <a:lnR>
                      <a:noFill/>
                    </a:lnR>
                    <a:lnT>
                      <a:noFill/>
                    </a:lnT>
                    <a:lnB>
                      <a:noFill/>
                    </a:lnB>
                    <a:solidFill>
                      <a:srgbClr val="FFFFFF"/>
                    </a:solidFill>
                  </a:tcPr>
                </a:tc>
              </a:tr>
              <a:tr h="153939">
                <a:tc>
                  <a:txBody>
                    <a:bodyPr/>
                    <a:lstStyle/>
                    <a:p>
                      <a:pPr algn="ctr">
                        <a:spcAft>
                          <a:spcPts val="0"/>
                        </a:spcAft>
                      </a:pPr>
                      <a:r>
                        <a:rPr lang="es-ES" sz="1100" b="1">
                          <a:solidFill>
                            <a:srgbClr val="FFFFFF"/>
                          </a:solidFill>
                          <a:latin typeface="Arial Narrow"/>
                          <a:ea typeface="Times New Roman"/>
                          <a:cs typeface="Arial"/>
                        </a:rPr>
                        <a:t>0005</a:t>
                      </a:r>
                      <a:endParaRPr lang="es-MX" sz="1100">
                        <a:latin typeface="Times New Roman"/>
                        <a:ea typeface="Times New Roman"/>
                        <a:cs typeface="Times New Roman"/>
                      </a:endParaRPr>
                    </a:p>
                  </a:txBody>
                  <a:tcPr marL="15394" marR="15394" marT="15394" marB="15394"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ADOLESCENTES EN LLAMAS II: "Estadísticas que alarman"</a:t>
                      </a:r>
                      <a:endParaRPr lang="es-MX" sz="1100" dirty="0">
                        <a:latin typeface="Times New Roman"/>
                        <a:ea typeface="Times New Roman"/>
                        <a:cs typeface="Times New Roman"/>
                      </a:endParaRPr>
                    </a:p>
                  </a:txBody>
                  <a:tcPr marL="15394" marR="15394" marT="15394" marB="15394" anchor="ctr">
                    <a:lnL>
                      <a:noFill/>
                    </a:lnL>
                    <a:lnR>
                      <a:noFill/>
                    </a:lnR>
                    <a:lnT>
                      <a:noFill/>
                    </a:lnT>
                    <a:lnB>
                      <a:noFill/>
                    </a:lnB>
                    <a:solidFill>
                      <a:schemeClr val="accent5">
                        <a:lumMod val="50000"/>
                      </a:schemeClr>
                    </a:solidFill>
                  </a:tcPr>
                </a:tc>
              </a:tr>
              <a:tr h="400242">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5394" marR="15394" marT="15394" marB="15394"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Este es un estudio completo de estadísticas, investigaciones científicas y testimonios reales que describen la cruda realidad de la adolescencia actual, analizando a la familia y la juventud desde una amplia perspectiva moral, que ayudará a los padres a conocer y comprender las dificultades que están enfrentando sus hijos adolescentes. </a:t>
                      </a:r>
                      <a:endParaRPr lang="es-MX" sz="1100" dirty="0">
                        <a:latin typeface="Times New Roman"/>
                        <a:ea typeface="Times New Roman"/>
                        <a:cs typeface="Times New Roman"/>
                      </a:endParaRPr>
                    </a:p>
                  </a:txBody>
                  <a:tcPr marL="15394" marR="15394" marT="15394" marB="15394" anchor="ctr">
                    <a:lnL>
                      <a:noFill/>
                    </a:lnL>
                    <a:lnR>
                      <a:noFill/>
                    </a:lnR>
                    <a:lnT>
                      <a:noFill/>
                    </a:lnT>
                    <a:lnB>
                      <a:noFill/>
                    </a:lnB>
                    <a:solidFill>
                      <a:srgbClr val="FFFFFF"/>
                    </a:solidFill>
                  </a:tcPr>
                </a:tc>
              </a:tr>
              <a:tr h="153939">
                <a:tc>
                  <a:txBody>
                    <a:bodyPr/>
                    <a:lstStyle/>
                    <a:p>
                      <a:pPr algn="ctr">
                        <a:spcAft>
                          <a:spcPts val="0"/>
                        </a:spcAft>
                      </a:pPr>
                      <a:r>
                        <a:rPr lang="es-ES" sz="1100" b="1">
                          <a:solidFill>
                            <a:srgbClr val="FFFFFF"/>
                          </a:solidFill>
                          <a:latin typeface="Arial Narrow"/>
                          <a:ea typeface="Times New Roman"/>
                          <a:cs typeface="Arial"/>
                        </a:rPr>
                        <a:t>0006</a:t>
                      </a:r>
                      <a:endParaRPr lang="es-MX" sz="1100">
                        <a:latin typeface="Times New Roman"/>
                        <a:ea typeface="Times New Roman"/>
                        <a:cs typeface="Times New Roman"/>
                      </a:endParaRPr>
                    </a:p>
                  </a:txBody>
                  <a:tcPr marL="15394" marR="15394" marT="15394" marB="15394"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ADOLESCENTES EN LLAMAS III: "Una especie que está en extinción"</a:t>
                      </a:r>
                      <a:endParaRPr lang="es-MX" sz="1100" dirty="0">
                        <a:latin typeface="Times New Roman"/>
                        <a:ea typeface="Times New Roman"/>
                        <a:cs typeface="Times New Roman"/>
                      </a:endParaRPr>
                    </a:p>
                  </a:txBody>
                  <a:tcPr marL="15394" marR="15394" marT="15394" marB="15394" anchor="ctr">
                    <a:lnL>
                      <a:noFill/>
                    </a:lnL>
                    <a:lnR>
                      <a:noFill/>
                    </a:lnR>
                    <a:lnT>
                      <a:noFill/>
                    </a:lnT>
                    <a:lnB>
                      <a:noFill/>
                    </a:lnB>
                    <a:solidFill>
                      <a:schemeClr val="accent5">
                        <a:lumMod val="50000"/>
                      </a:schemeClr>
                    </a:solidFill>
                  </a:tcPr>
                </a:tc>
              </a:tr>
              <a:tr h="523394">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5394" marR="15394" marT="15394" marB="15394"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La tercera parte del tema Adolescentes en Llamas tiene por objeto despertar en los padres de los adolescentes el compromiso real de mantenerse muy cerca de ellos en esta etapa tan difícil, aplicando los principios morales y familiares que les ayudan a mantenerse firmes y fortalecidos en medio de esta ola de maldad que los está agobiando cada vez más. </a:t>
                      </a:r>
                      <a:endParaRPr lang="es-MX" sz="1100" dirty="0">
                        <a:latin typeface="Times New Roman"/>
                        <a:ea typeface="Times New Roman"/>
                        <a:cs typeface="Times New Roman"/>
                      </a:endParaRPr>
                    </a:p>
                  </a:txBody>
                  <a:tcPr marL="15394" marR="15394" marT="15394" marB="15394" anchor="ctr">
                    <a:lnL>
                      <a:noFill/>
                    </a:lnL>
                    <a:lnR>
                      <a:noFill/>
                    </a:lnR>
                    <a:lnT>
                      <a:noFill/>
                    </a:lnT>
                    <a:lnB>
                      <a:noFill/>
                    </a:lnB>
                    <a:solidFill>
                      <a:srgbClr val="FFFFFF"/>
                    </a:solidFill>
                  </a:tcPr>
                </a:tc>
              </a:tr>
            </a:tbl>
          </a:graphicData>
        </a:graphic>
      </p:graphicFrame>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144587" y="1497508"/>
          <a:ext cx="7634288" cy="5150746"/>
        </p:xfrm>
        <a:graphic>
          <a:graphicData uri="http://schemas.openxmlformats.org/drawingml/2006/table">
            <a:tbl>
              <a:tblPr/>
              <a:tblGrid>
                <a:gridCol w="641331"/>
                <a:gridCol w="6992957"/>
              </a:tblGrid>
              <a:tr h="82736">
                <a:tc>
                  <a:txBody>
                    <a:bodyPr/>
                    <a:lstStyle/>
                    <a:p>
                      <a:pPr algn="ctr">
                        <a:spcAft>
                          <a:spcPts val="0"/>
                        </a:spcAft>
                      </a:pPr>
                      <a:r>
                        <a:rPr lang="es-ES" sz="1100" b="1" dirty="0">
                          <a:solidFill>
                            <a:srgbClr val="FFFFFF"/>
                          </a:solidFill>
                          <a:latin typeface="Arial Narrow"/>
                          <a:ea typeface="Times New Roman"/>
                          <a:cs typeface="Arial"/>
                        </a:rPr>
                        <a:t>0060</a:t>
                      </a:r>
                      <a:endParaRPr lang="es-MX" sz="1100" dirty="0">
                        <a:latin typeface="Times New Roman"/>
                        <a:ea typeface="Times New Roman"/>
                        <a:cs typeface="Times New Roman"/>
                      </a:endParaRPr>
                    </a:p>
                  </a:txBody>
                  <a:tcPr marL="8274" marR="8274" marT="8274" marB="8274"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INMORALIDAD SEXUAL I: "Relaciones sexuales </a:t>
                      </a:r>
                      <a:r>
                        <a:rPr lang="es-ES" sz="1100" b="1" dirty="0" err="1">
                          <a:solidFill>
                            <a:srgbClr val="FFFFFF"/>
                          </a:solidFill>
                          <a:latin typeface="Arial Narrow"/>
                          <a:ea typeface="Times New Roman"/>
                          <a:cs typeface="Arial"/>
                        </a:rPr>
                        <a:t>premaritales</a:t>
                      </a:r>
                      <a:r>
                        <a:rPr lang="es-ES" sz="1100" b="1" dirty="0">
                          <a:solidFill>
                            <a:srgbClr val="FFFFFF"/>
                          </a:solidFill>
                          <a:latin typeface="Arial Narrow"/>
                          <a:ea typeface="Times New Roman"/>
                          <a:cs typeface="Arial"/>
                        </a:rPr>
                        <a:t>"</a:t>
                      </a:r>
                      <a:endParaRPr lang="es-MX" sz="1100" dirty="0">
                        <a:latin typeface="Times New Roman"/>
                        <a:ea typeface="Times New Roman"/>
                        <a:cs typeface="Times New Roman"/>
                      </a:endParaRPr>
                    </a:p>
                  </a:txBody>
                  <a:tcPr marL="8274" marR="8274" marT="8274" marB="8274" anchor="ctr">
                    <a:lnL>
                      <a:noFill/>
                    </a:lnL>
                    <a:lnR>
                      <a:noFill/>
                    </a:lnR>
                    <a:lnT>
                      <a:noFill/>
                    </a:lnT>
                    <a:lnB>
                      <a:noFill/>
                    </a:lnB>
                    <a:solidFill>
                      <a:schemeClr val="accent5">
                        <a:lumMod val="50000"/>
                      </a:schemeClr>
                    </a:solidFill>
                  </a:tcPr>
                </a:tc>
              </a:tr>
              <a:tr h="744625">
                <a:tc>
                  <a:txBody>
                    <a:bodyPr/>
                    <a:lstStyle/>
                    <a:p>
                      <a:pPr algn="just">
                        <a:spcAft>
                          <a:spcPts val="0"/>
                        </a:spcAft>
                      </a:pPr>
                      <a:r>
                        <a:rPr lang="es-ES" sz="1100" dirty="0">
                          <a:latin typeface="Arial Narrow"/>
                          <a:ea typeface="Times New Roman"/>
                          <a:cs typeface="Arial"/>
                        </a:rPr>
                        <a:t> </a:t>
                      </a:r>
                      <a:endParaRPr lang="es-MX" sz="1100" dirty="0">
                        <a:latin typeface="Times New Roman"/>
                        <a:ea typeface="Times New Roman"/>
                        <a:cs typeface="Times New Roman"/>
                      </a:endParaRPr>
                    </a:p>
                  </a:txBody>
                  <a:tcPr marL="8274" marR="8274" marT="8274" marB="8274"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En este programa el Dr. Cárdenas, nos muestra, clara y científicamente cómo la práctica inmoral del sexo conduce a graves daños en la conducta de la persona que pueden afectarlo para el resto de su vida, e incluso llegar a afectar a sus seres queridos ya sea por un embarazo no deseado o una enfermedad, como resultado del adulterio o cualquier conducta incorrecta convirtiendo así a la sexualidad en una verdadera pesadilla. Lo invitamos a escuchar y reflexionar sobre las consecuencias del sexo irresponsable; que lo lleven generar un cambio completo de actitud ante el torrente de información que promueve el sexo libre. </a:t>
                      </a:r>
                      <a:endParaRPr lang="es-MX" sz="1100" dirty="0">
                        <a:latin typeface="Times New Roman"/>
                        <a:ea typeface="Times New Roman"/>
                        <a:cs typeface="Times New Roman"/>
                      </a:endParaRPr>
                    </a:p>
                  </a:txBody>
                  <a:tcPr marL="8274" marR="8274" marT="8274" marB="8274" anchor="ctr">
                    <a:lnL>
                      <a:noFill/>
                    </a:lnL>
                    <a:lnR>
                      <a:noFill/>
                    </a:lnR>
                    <a:lnT>
                      <a:noFill/>
                    </a:lnT>
                    <a:lnB>
                      <a:noFill/>
                    </a:lnB>
                    <a:solidFill>
                      <a:srgbClr val="FFFFFF"/>
                    </a:solidFill>
                  </a:tcPr>
                </a:tc>
              </a:tr>
              <a:tr h="82736">
                <a:tc>
                  <a:txBody>
                    <a:bodyPr/>
                    <a:lstStyle/>
                    <a:p>
                      <a:pPr algn="ctr">
                        <a:spcAft>
                          <a:spcPts val="0"/>
                        </a:spcAft>
                      </a:pPr>
                      <a:r>
                        <a:rPr lang="es-ES" sz="1100" b="1">
                          <a:solidFill>
                            <a:srgbClr val="FFFFFF"/>
                          </a:solidFill>
                          <a:latin typeface="Arial Narrow"/>
                          <a:ea typeface="Times New Roman"/>
                          <a:cs typeface="Arial"/>
                        </a:rPr>
                        <a:t>0061</a:t>
                      </a:r>
                      <a:endParaRPr lang="es-MX" sz="1100">
                        <a:latin typeface="Times New Roman"/>
                        <a:ea typeface="Times New Roman"/>
                        <a:cs typeface="Times New Roman"/>
                      </a:endParaRPr>
                    </a:p>
                  </a:txBody>
                  <a:tcPr marL="8274" marR="8274" marT="8274" marB="8274"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INMORALIDAD SEXUAL II: "El adulterio"</a:t>
                      </a:r>
                      <a:endParaRPr lang="es-MX" sz="1100" dirty="0">
                        <a:latin typeface="Times New Roman"/>
                        <a:ea typeface="Times New Roman"/>
                        <a:cs typeface="Times New Roman"/>
                      </a:endParaRPr>
                    </a:p>
                  </a:txBody>
                  <a:tcPr marL="8274" marR="8274" marT="8274" marB="8274" anchor="ctr">
                    <a:lnL>
                      <a:noFill/>
                    </a:lnL>
                    <a:lnR>
                      <a:noFill/>
                    </a:lnR>
                    <a:lnT>
                      <a:noFill/>
                    </a:lnT>
                    <a:lnB>
                      <a:noFill/>
                    </a:lnB>
                    <a:solidFill>
                      <a:schemeClr val="accent5">
                        <a:lumMod val="50000"/>
                      </a:schemeClr>
                    </a:solidFill>
                  </a:tcPr>
                </a:tc>
              </a:tr>
              <a:tr h="612248">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8274" marR="8274" marT="8274" marB="8274"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El adulterio es un cáncer que destruye nuestra sociedad. Esta semana el Dr. Salvador Cárdenas aborda el tema brindándonos importantísimas herramientas para prevenir nuestro hogar de sus devastadores efectos. Escuche con atención cuáles son los contextos que favorecen este tipo de relaciones, cómo detectarlos, cómo enfrentarlos, cómo ayudar a su cónyuge, cómo proteger a su familia. Le invitamos a escuchar este programa y hacer a un lado los engaños con los cuales el adulterio se ha vuelto "normal" y aceptado por </a:t>
                      </a:r>
                      <a:r>
                        <a:rPr lang="es-ES" sz="1100" dirty="0" smtClean="0">
                          <a:solidFill>
                            <a:srgbClr val="000000"/>
                          </a:solidFill>
                          <a:latin typeface="Arial Narrow"/>
                          <a:ea typeface="Times New Roman"/>
                          <a:cs typeface="Arial"/>
                        </a:rPr>
                        <a:t>nuestra </a:t>
                      </a:r>
                      <a:r>
                        <a:rPr lang="es-ES" sz="1100" dirty="0">
                          <a:solidFill>
                            <a:srgbClr val="000000"/>
                          </a:solidFill>
                          <a:latin typeface="Arial Narrow"/>
                          <a:ea typeface="Times New Roman"/>
                          <a:cs typeface="Arial"/>
                        </a:rPr>
                        <a:t>sociedad. </a:t>
                      </a:r>
                      <a:endParaRPr lang="es-MX" sz="1100" dirty="0">
                        <a:latin typeface="Times New Roman"/>
                        <a:ea typeface="Times New Roman"/>
                        <a:cs typeface="Times New Roman"/>
                      </a:endParaRPr>
                    </a:p>
                  </a:txBody>
                  <a:tcPr marL="8274" marR="8274" marT="8274" marB="8274" anchor="ctr">
                    <a:lnL>
                      <a:noFill/>
                    </a:lnL>
                    <a:lnR>
                      <a:noFill/>
                    </a:lnR>
                    <a:lnT>
                      <a:noFill/>
                    </a:lnT>
                    <a:lnB>
                      <a:noFill/>
                    </a:lnB>
                    <a:solidFill>
                      <a:srgbClr val="FFFFFF"/>
                    </a:solidFill>
                  </a:tcPr>
                </a:tc>
              </a:tr>
              <a:tr h="142306">
                <a:tc>
                  <a:txBody>
                    <a:bodyPr/>
                    <a:lstStyle/>
                    <a:p>
                      <a:pPr algn="ctr">
                        <a:spcAft>
                          <a:spcPts val="0"/>
                        </a:spcAft>
                      </a:pPr>
                      <a:r>
                        <a:rPr lang="es-ES" sz="1100" b="1">
                          <a:solidFill>
                            <a:srgbClr val="FFFFFF"/>
                          </a:solidFill>
                          <a:latin typeface="Arial Narrow"/>
                          <a:ea typeface="Times New Roman"/>
                          <a:cs typeface="Arial"/>
                        </a:rPr>
                        <a:t>0062</a:t>
                      </a:r>
                      <a:endParaRPr lang="es-MX" sz="1100">
                        <a:latin typeface="Times New Roman"/>
                        <a:ea typeface="Times New Roman"/>
                        <a:cs typeface="Times New Roman"/>
                      </a:endParaRPr>
                    </a:p>
                  </a:txBody>
                  <a:tcPr marL="8274" marR="8274" marT="8274" marB="8274"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INMORALIDAD SEXUAL III: "Enfermedades de transmisión sexual"</a:t>
                      </a:r>
                      <a:endParaRPr lang="es-MX" sz="1100" dirty="0">
                        <a:latin typeface="Times New Roman"/>
                        <a:ea typeface="Times New Roman"/>
                        <a:cs typeface="Times New Roman"/>
                      </a:endParaRPr>
                    </a:p>
                  </a:txBody>
                  <a:tcPr marL="8274" marR="8274" marT="8274" marB="8274" anchor="ctr">
                    <a:lnL>
                      <a:noFill/>
                    </a:lnL>
                    <a:lnR>
                      <a:noFill/>
                    </a:lnR>
                    <a:lnT>
                      <a:noFill/>
                    </a:lnT>
                    <a:lnB>
                      <a:noFill/>
                    </a:lnB>
                    <a:solidFill>
                      <a:schemeClr val="accent5">
                        <a:lumMod val="50000"/>
                      </a:schemeClr>
                    </a:solidFill>
                  </a:tcPr>
                </a:tc>
              </a:tr>
              <a:tr h="612248">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8274" marR="8274" marT="8274" marB="8274"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En este programa el Dr. Cárdenas nos refiere importantes y alarmantes estadísticas donde habla de millones de personas que están afectadas de por vida a causa de las enfermedades de transmisión sexual. Escuchemos este programa en el cual se nos explican las terribles consecuencias </a:t>
                      </a:r>
                      <a:r>
                        <a:rPr lang="es-ES" sz="1100" dirty="0" smtClean="0">
                          <a:solidFill>
                            <a:srgbClr val="000000"/>
                          </a:solidFill>
                          <a:latin typeface="Arial Narrow"/>
                          <a:ea typeface="Times New Roman"/>
                          <a:cs typeface="Arial"/>
                        </a:rPr>
                        <a:t>que </a:t>
                      </a:r>
                      <a:r>
                        <a:rPr lang="es-ES" sz="1100" dirty="0">
                          <a:solidFill>
                            <a:srgbClr val="000000"/>
                          </a:solidFill>
                          <a:latin typeface="Arial Narrow"/>
                          <a:ea typeface="Times New Roman"/>
                          <a:cs typeface="Arial"/>
                        </a:rPr>
                        <a:t>producen algunas de las más de 25 enfermedades de este tipo: Clamidia, Gonorrea y Hepatitis B entre otras. Analicemos el riesgo que implica hoy en día el mantener una vida desordenada en el aspecto sexual. </a:t>
                      </a:r>
                      <a:endParaRPr lang="es-MX" sz="1100" dirty="0">
                        <a:latin typeface="Times New Roman"/>
                        <a:ea typeface="Times New Roman"/>
                        <a:cs typeface="Times New Roman"/>
                      </a:endParaRPr>
                    </a:p>
                  </a:txBody>
                  <a:tcPr marL="8274" marR="8274" marT="8274" marB="8274" anchor="ctr">
                    <a:lnL>
                      <a:noFill/>
                    </a:lnL>
                    <a:lnR>
                      <a:noFill/>
                    </a:lnR>
                    <a:lnT>
                      <a:noFill/>
                    </a:lnT>
                    <a:lnB>
                      <a:noFill/>
                    </a:lnB>
                    <a:solidFill>
                      <a:srgbClr val="FFFFFF"/>
                    </a:solidFill>
                  </a:tcPr>
                </a:tc>
              </a:tr>
              <a:tr h="82736">
                <a:tc>
                  <a:txBody>
                    <a:bodyPr/>
                    <a:lstStyle/>
                    <a:p>
                      <a:pPr algn="ctr">
                        <a:spcAft>
                          <a:spcPts val="0"/>
                        </a:spcAft>
                      </a:pPr>
                      <a:r>
                        <a:rPr lang="es-ES" sz="1100" b="1">
                          <a:solidFill>
                            <a:srgbClr val="FFFFFF"/>
                          </a:solidFill>
                          <a:latin typeface="Arial Narrow"/>
                          <a:ea typeface="Times New Roman"/>
                          <a:cs typeface="Arial"/>
                        </a:rPr>
                        <a:t>0063</a:t>
                      </a:r>
                      <a:endParaRPr lang="es-MX" sz="1100">
                        <a:latin typeface="Times New Roman"/>
                        <a:ea typeface="Times New Roman"/>
                        <a:cs typeface="Times New Roman"/>
                      </a:endParaRPr>
                    </a:p>
                  </a:txBody>
                  <a:tcPr marL="8274" marR="8274" marT="8274" marB="8274"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INMORALIDAD SEXUAL IV: "La homosexualidad"</a:t>
                      </a:r>
                      <a:endParaRPr lang="es-MX" sz="1100" dirty="0">
                        <a:latin typeface="Times New Roman"/>
                        <a:ea typeface="Times New Roman"/>
                        <a:cs typeface="Times New Roman"/>
                      </a:endParaRPr>
                    </a:p>
                  </a:txBody>
                  <a:tcPr marL="8274" marR="8274" marT="8274" marB="8274" anchor="ctr">
                    <a:lnL>
                      <a:noFill/>
                    </a:lnL>
                    <a:lnR>
                      <a:noFill/>
                    </a:lnR>
                    <a:lnT>
                      <a:noFill/>
                    </a:lnT>
                    <a:lnB>
                      <a:noFill/>
                    </a:lnB>
                    <a:solidFill>
                      <a:schemeClr val="accent5">
                        <a:lumMod val="50000"/>
                      </a:schemeClr>
                    </a:solidFill>
                  </a:tcPr>
                </a:tc>
              </a:tr>
              <a:tr h="810814">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8274" marR="8274" marT="8274" marB="8274"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En respuesta a la inquietud de padres de familia y maestros, quienes han acudido a nuestro programa con una gran cantidad de preguntas sobre la homosexualidad, hoy abordamos este tema ya que existen múltiples dudas, mitos y errores al respecto: ¿Cómo educar a mi hijo para evitarle una conducta homosexual? ¿Es una conducta aprendida? ¿Se nace siendo homosexual? ¿Cómo ayudar a un hijo con conductas aparentemente homosexuales? ¿Hay posibilidades de cambio de la conducta homosexual? El Dr. Cárdenas con un profundo interés por ser una guía a las familias y a los individuos involucrados en el homosexualismo nos presenta una respuesta veraz para quienes están anhelando una orientación seria y respetuosa. </a:t>
                      </a:r>
                      <a:endParaRPr lang="es-MX" sz="1100" dirty="0">
                        <a:latin typeface="Times New Roman"/>
                        <a:ea typeface="Times New Roman"/>
                        <a:cs typeface="Times New Roman"/>
                      </a:endParaRPr>
                    </a:p>
                  </a:txBody>
                  <a:tcPr marL="8274" marR="8274" marT="8274" marB="8274" anchor="ctr">
                    <a:lnL>
                      <a:noFill/>
                    </a:lnL>
                    <a:lnR>
                      <a:noFill/>
                    </a:lnR>
                    <a:lnT>
                      <a:noFill/>
                    </a:lnT>
                    <a:lnB>
                      <a:noFill/>
                    </a:lnB>
                    <a:solidFill>
                      <a:srgbClr val="FFFFFF"/>
                    </a:solidFill>
                  </a:tcPr>
                </a:tc>
              </a:tr>
              <a:tr h="82736">
                <a:tc>
                  <a:txBody>
                    <a:bodyPr/>
                    <a:lstStyle/>
                    <a:p>
                      <a:pPr algn="ctr">
                        <a:spcAft>
                          <a:spcPts val="0"/>
                        </a:spcAft>
                      </a:pPr>
                      <a:r>
                        <a:rPr lang="es-ES" sz="1100" b="1">
                          <a:solidFill>
                            <a:srgbClr val="FFFFFF"/>
                          </a:solidFill>
                          <a:latin typeface="Arial Narrow"/>
                          <a:ea typeface="Times New Roman"/>
                          <a:cs typeface="Arial"/>
                        </a:rPr>
                        <a:t>0064</a:t>
                      </a:r>
                      <a:endParaRPr lang="es-MX" sz="1100">
                        <a:latin typeface="Times New Roman"/>
                        <a:ea typeface="Times New Roman"/>
                        <a:cs typeface="Times New Roman"/>
                      </a:endParaRPr>
                    </a:p>
                  </a:txBody>
                  <a:tcPr marL="8274" marR="8274" marT="8274" marB="8274"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CÓMO EDUCAR A LOS HIJOS I: "El amor y la disciplina"</a:t>
                      </a:r>
                      <a:endParaRPr lang="es-MX" sz="1100" dirty="0">
                        <a:latin typeface="Times New Roman"/>
                        <a:ea typeface="Times New Roman"/>
                        <a:cs typeface="Times New Roman"/>
                      </a:endParaRPr>
                    </a:p>
                  </a:txBody>
                  <a:tcPr marL="8274" marR="8274" marT="8274" marB="8274" anchor="ctr">
                    <a:lnL>
                      <a:noFill/>
                    </a:lnL>
                    <a:lnR>
                      <a:noFill/>
                    </a:lnR>
                    <a:lnT>
                      <a:noFill/>
                    </a:lnT>
                    <a:lnB>
                      <a:noFill/>
                    </a:lnB>
                    <a:solidFill>
                      <a:schemeClr val="accent5">
                        <a:lumMod val="50000"/>
                      </a:schemeClr>
                    </a:solidFill>
                  </a:tcPr>
                </a:tc>
              </a:tr>
              <a:tr h="810814">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8274" marR="8274" marT="8274" marB="8274"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Hablar de la crianza de los hijos es un tema fundamental en la familia. Los errores y la falta de conocimiento en esta área, traen fatales consecuencias en el carácter, desarrollo y posterior desenvolvimiento de nuestros hijos a lo largo de su vida. ¿Cómo debo de tratar a mis hijos? ¿Cómo debo de conducirlos? ¿Qué tipo de enseñanza debo estar transmitiéndoles? ¿Es con mi ejemplo? ¿Es con mis palabras? </a:t>
                      </a:r>
                      <a:r>
                        <a:rPr lang="es-ES" sz="1100" dirty="0" smtClean="0">
                          <a:solidFill>
                            <a:srgbClr val="000000"/>
                          </a:solidFill>
                          <a:latin typeface="Arial Narrow"/>
                          <a:ea typeface="Times New Roman"/>
                          <a:cs typeface="Arial"/>
                        </a:rPr>
                        <a:t>En este primer tema de la serie el Dr. Salvador Cárdenas parte de los errores en que actualmente se da la educación de los hijos.</a:t>
                      </a:r>
                      <a:endParaRPr lang="es-MX" sz="1100" dirty="0">
                        <a:latin typeface="Times New Roman"/>
                        <a:ea typeface="Times New Roman"/>
                        <a:cs typeface="Times New Roman"/>
                      </a:endParaRPr>
                    </a:p>
                  </a:txBody>
                  <a:tcPr marL="8274" marR="8274" marT="8274" marB="8274" anchor="ctr">
                    <a:lnL>
                      <a:noFill/>
                    </a:lnL>
                    <a:lnR>
                      <a:noFill/>
                    </a:lnR>
                    <a:lnT>
                      <a:noFill/>
                    </a:lnT>
                    <a:lnB>
                      <a:noFill/>
                    </a:lnB>
                    <a:solidFill>
                      <a:srgbClr val="FFFFFF"/>
                    </a:solidFill>
                  </a:tcPr>
                </a:tc>
              </a:tr>
            </a:tbl>
          </a:graphicData>
        </a:graphic>
      </p:graphicFrame>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144586" y="1510807"/>
          <a:ext cx="7634288" cy="5035240"/>
        </p:xfrm>
        <a:graphic>
          <a:graphicData uri="http://schemas.openxmlformats.org/drawingml/2006/table">
            <a:tbl>
              <a:tblPr/>
              <a:tblGrid>
                <a:gridCol w="641332"/>
                <a:gridCol w="6992956"/>
              </a:tblGrid>
              <a:tr h="86838">
                <a:tc>
                  <a:txBody>
                    <a:bodyPr/>
                    <a:lstStyle/>
                    <a:p>
                      <a:pPr algn="ctr">
                        <a:spcAft>
                          <a:spcPts val="0"/>
                        </a:spcAft>
                      </a:pPr>
                      <a:r>
                        <a:rPr lang="es-ES" sz="1100" b="1" dirty="0">
                          <a:solidFill>
                            <a:srgbClr val="FFFFFF"/>
                          </a:solidFill>
                          <a:latin typeface="Arial Narrow"/>
                          <a:ea typeface="Times New Roman"/>
                          <a:cs typeface="Arial"/>
                        </a:rPr>
                        <a:t>0065</a:t>
                      </a:r>
                      <a:endParaRPr lang="es-MX" sz="1100" dirty="0">
                        <a:latin typeface="Times New Roman"/>
                        <a:ea typeface="Times New Roman"/>
                        <a:cs typeface="Times New Roman"/>
                      </a:endParaRPr>
                    </a:p>
                  </a:txBody>
                  <a:tcPr marL="8684" marR="8684" marT="8684" marB="8684"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CÓMO EDUCAR A LOS HIJOS II: "La enseñanza y el ejemplo"</a:t>
                      </a:r>
                      <a:endParaRPr lang="es-MX" sz="1100" dirty="0">
                        <a:latin typeface="Times New Roman"/>
                        <a:ea typeface="Times New Roman"/>
                        <a:cs typeface="Times New Roman"/>
                      </a:endParaRPr>
                    </a:p>
                  </a:txBody>
                  <a:tcPr marL="8684" marR="8684" marT="8684" marB="8684" anchor="ctr">
                    <a:lnL>
                      <a:noFill/>
                    </a:lnL>
                    <a:lnR>
                      <a:noFill/>
                    </a:lnR>
                    <a:lnT>
                      <a:noFill/>
                    </a:lnT>
                    <a:lnB>
                      <a:noFill/>
                    </a:lnB>
                    <a:solidFill>
                      <a:schemeClr val="accent5">
                        <a:lumMod val="50000"/>
                      </a:schemeClr>
                    </a:solidFill>
                  </a:tcPr>
                </a:tc>
              </a:tr>
              <a:tr h="642598">
                <a:tc>
                  <a:txBody>
                    <a:bodyPr/>
                    <a:lstStyle/>
                    <a:p>
                      <a:pPr algn="just">
                        <a:spcAft>
                          <a:spcPts val="0"/>
                        </a:spcAft>
                      </a:pPr>
                      <a:r>
                        <a:rPr lang="es-ES" sz="1100" dirty="0">
                          <a:latin typeface="Arial Narrow"/>
                          <a:ea typeface="Times New Roman"/>
                          <a:cs typeface="Arial"/>
                        </a:rPr>
                        <a:t> </a:t>
                      </a:r>
                      <a:endParaRPr lang="es-MX" sz="1100" dirty="0">
                        <a:latin typeface="Times New Roman"/>
                        <a:ea typeface="Times New Roman"/>
                        <a:cs typeface="Times New Roman"/>
                      </a:endParaRPr>
                    </a:p>
                  </a:txBody>
                  <a:tcPr marL="8684" marR="8684" marT="8684" marB="8684"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En esta excelente serie el Dr. Cárdenas nos comparte cómo la enseñanza, y el ejemplo son columnas indispensables para la correcta educación de los hijos. Los grandes valores de la vida del hombre se aprenden en la infancia y es de los padres de quienes recibirá los principios básicos que aplicará a lo largo de su vida, sea bueno o malo. Si existe una buen enseñanza de valores, pero no existe el ejemplo de parte de los padres el resultado será terriblemente malo. Lo invitamos a escuchar con atención esta interesante plática. </a:t>
                      </a:r>
                      <a:endParaRPr lang="es-MX" sz="1100" dirty="0">
                        <a:latin typeface="Times New Roman"/>
                        <a:ea typeface="Times New Roman"/>
                        <a:cs typeface="Times New Roman"/>
                      </a:endParaRPr>
                    </a:p>
                  </a:txBody>
                  <a:tcPr marL="8684" marR="8684" marT="8684" marB="8684" anchor="ctr">
                    <a:lnL>
                      <a:noFill/>
                    </a:lnL>
                    <a:lnR>
                      <a:noFill/>
                    </a:lnR>
                    <a:lnT>
                      <a:noFill/>
                    </a:lnT>
                    <a:lnB>
                      <a:noFill/>
                    </a:lnB>
                    <a:solidFill>
                      <a:srgbClr val="FFFFFF"/>
                    </a:solidFill>
                  </a:tcPr>
                </a:tc>
              </a:tr>
              <a:tr h="86838">
                <a:tc>
                  <a:txBody>
                    <a:bodyPr/>
                    <a:lstStyle/>
                    <a:p>
                      <a:pPr algn="ctr">
                        <a:spcAft>
                          <a:spcPts val="0"/>
                        </a:spcAft>
                      </a:pPr>
                      <a:r>
                        <a:rPr lang="es-ES" sz="1100" b="1">
                          <a:solidFill>
                            <a:srgbClr val="FFFFFF"/>
                          </a:solidFill>
                          <a:latin typeface="Arial Narrow"/>
                          <a:ea typeface="Times New Roman"/>
                          <a:cs typeface="Arial"/>
                        </a:rPr>
                        <a:t>0066</a:t>
                      </a:r>
                      <a:endParaRPr lang="es-MX" sz="1100">
                        <a:latin typeface="Times New Roman"/>
                        <a:ea typeface="Times New Roman"/>
                        <a:cs typeface="Times New Roman"/>
                      </a:endParaRPr>
                    </a:p>
                  </a:txBody>
                  <a:tcPr marL="8684" marR="8684" marT="8684" marB="8684"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¡AUXILIO, MI ALMA SE HUNDE!</a:t>
                      </a:r>
                      <a:endParaRPr lang="es-MX" sz="1100" dirty="0">
                        <a:latin typeface="Times New Roman"/>
                        <a:ea typeface="Times New Roman"/>
                        <a:cs typeface="Times New Roman"/>
                      </a:endParaRPr>
                    </a:p>
                  </a:txBody>
                  <a:tcPr marL="8684" marR="8684" marT="8684" marB="8684" anchor="ctr">
                    <a:lnL>
                      <a:noFill/>
                    </a:lnL>
                    <a:lnR>
                      <a:noFill/>
                    </a:lnR>
                    <a:lnT>
                      <a:noFill/>
                    </a:lnT>
                    <a:lnB>
                      <a:noFill/>
                    </a:lnB>
                    <a:solidFill>
                      <a:schemeClr val="accent5">
                        <a:lumMod val="50000"/>
                      </a:schemeClr>
                    </a:solidFill>
                  </a:tcPr>
                </a:tc>
              </a:tr>
              <a:tr h="642598">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8684" marR="8684" marT="8684" marB="8684"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¿Te sientes muy cansado? ¿Estás constantemente nervioso? ¿Te sientes al borde de una catástrofe sin una causa aparente? ¿Estás agobiado con un temor inexplicable? ¿Esto te consume emocionalmente y te produce náuseas, dolores musculares, llegando a limitarte en tus relaciones familiares? ... y gritas: ¡Auxilio mi alma se hunde! La vida ha cambiado muchísimo, hay muchas cosas que nos afectan: la economía, las enfermedades, los problemas familiares. Te tenemos una buena noticia: ¡Hay esperanza! Este programa es para ti. </a:t>
                      </a:r>
                      <a:endParaRPr lang="es-MX" sz="1100" dirty="0">
                        <a:latin typeface="Times New Roman"/>
                        <a:ea typeface="Times New Roman"/>
                        <a:cs typeface="Times New Roman"/>
                      </a:endParaRPr>
                    </a:p>
                  </a:txBody>
                  <a:tcPr marL="8684" marR="8684" marT="8684" marB="8684" anchor="ctr">
                    <a:lnL>
                      <a:noFill/>
                    </a:lnL>
                    <a:lnR>
                      <a:noFill/>
                    </a:lnR>
                    <a:lnT>
                      <a:noFill/>
                    </a:lnT>
                    <a:lnB>
                      <a:noFill/>
                    </a:lnB>
                    <a:solidFill>
                      <a:srgbClr val="FFFFFF"/>
                    </a:solidFill>
                  </a:tcPr>
                </a:tc>
              </a:tr>
              <a:tr h="86838">
                <a:tc>
                  <a:txBody>
                    <a:bodyPr/>
                    <a:lstStyle/>
                    <a:p>
                      <a:pPr algn="ctr">
                        <a:spcAft>
                          <a:spcPts val="0"/>
                        </a:spcAft>
                      </a:pPr>
                      <a:r>
                        <a:rPr lang="es-ES" sz="1100" b="1">
                          <a:solidFill>
                            <a:srgbClr val="FFFFFF"/>
                          </a:solidFill>
                          <a:latin typeface="Arial Narrow"/>
                          <a:ea typeface="Times New Roman"/>
                          <a:cs typeface="Arial"/>
                        </a:rPr>
                        <a:t>0067</a:t>
                      </a:r>
                      <a:endParaRPr lang="es-MX" sz="1100">
                        <a:latin typeface="Times New Roman"/>
                        <a:ea typeface="Times New Roman"/>
                        <a:cs typeface="Times New Roman"/>
                      </a:endParaRPr>
                    </a:p>
                  </a:txBody>
                  <a:tcPr marL="8684" marR="8684" marT="8684" marB="8684"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EL ESTRÉS: EL ENEMIGO SILENCIOSO</a:t>
                      </a:r>
                      <a:endParaRPr lang="es-MX" sz="1100" dirty="0">
                        <a:latin typeface="Times New Roman"/>
                        <a:ea typeface="Times New Roman"/>
                        <a:cs typeface="Times New Roman"/>
                      </a:endParaRPr>
                    </a:p>
                  </a:txBody>
                  <a:tcPr marL="8684" marR="8684" marT="8684" marB="8684" anchor="ctr">
                    <a:lnL>
                      <a:noFill/>
                    </a:lnL>
                    <a:lnR>
                      <a:noFill/>
                    </a:lnR>
                    <a:lnT>
                      <a:noFill/>
                    </a:lnT>
                    <a:lnB>
                      <a:noFill/>
                    </a:lnB>
                    <a:solidFill>
                      <a:schemeClr val="accent5">
                        <a:lumMod val="50000"/>
                      </a:schemeClr>
                    </a:solidFill>
                  </a:tcPr>
                </a:tc>
              </a:tr>
              <a:tr h="781538">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8684" marR="8684" marT="8684" marB="8684"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La semana pasada nos dejó ver los síntomas de lo que se conoce como "Trastorno de ansiedad generalizada". Su origen viene del “estrés”, que es precisamente el tema de este programa. Nuestra sociedad moderna ha generado una serie de intensos cambios: económicos, sociales, tecnológicos, morales, culturales, que producen un sobre estrés nunca antes visto en la historia. Esto nos ha dejado la necesidad de informarnos y conocer las causas que generan una terrible El estrés: el enemigo silencioso Es el tiempo de buscar los canales más eficaces para erradicarla en nuestras vidas y de nuestros hogares. </a:t>
                      </a:r>
                      <a:endParaRPr lang="es-MX" sz="1100">
                        <a:latin typeface="Times New Roman"/>
                        <a:ea typeface="Times New Roman"/>
                        <a:cs typeface="Times New Roman"/>
                      </a:endParaRPr>
                    </a:p>
                  </a:txBody>
                  <a:tcPr marL="8684" marR="8684" marT="8684" marB="8684" anchor="ctr">
                    <a:lnL>
                      <a:noFill/>
                    </a:lnL>
                    <a:lnR>
                      <a:noFill/>
                    </a:lnR>
                    <a:lnT>
                      <a:noFill/>
                    </a:lnT>
                    <a:lnB>
                      <a:noFill/>
                    </a:lnB>
                    <a:solidFill>
                      <a:srgbClr val="FFFFFF"/>
                    </a:solidFill>
                  </a:tcPr>
                </a:tc>
              </a:tr>
              <a:tr h="86838">
                <a:tc>
                  <a:txBody>
                    <a:bodyPr/>
                    <a:lstStyle/>
                    <a:p>
                      <a:pPr algn="ctr">
                        <a:spcAft>
                          <a:spcPts val="0"/>
                        </a:spcAft>
                      </a:pPr>
                      <a:r>
                        <a:rPr lang="es-ES" sz="1100" b="1">
                          <a:solidFill>
                            <a:srgbClr val="FFFFFF"/>
                          </a:solidFill>
                          <a:latin typeface="Arial Narrow"/>
                          <a:ea typeface="Times New Roman"/>
                          <a:cs typeface="Arial"/>
                        </a:rPr>
                        <a:t>0068</a:t>
                      </a:r>
                      <a:endParaRPr lang="es-MX" sz="1100">
                        <a:latin typeface="Times New Roman"/>
                        <a:ea typeface="Times New Roman"/>
                        <a:cs typeface="Times New Roman"/>
                      </a:endParaRPr>
                    </a:p>
                  </a:txBody>
                  <a:tcPr marL="8684" marR="8684" marT="8684" marB="8684"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LOS ROSTROS OCULTOS DEL SUICIDIO I </a:t>
                      </a:r>
                      <a:endParaRPr lang="es-MX" sz="1100" dirty="0">
                        <a:latin typeface="Times New Roman"/>
                        <a:ea typeface="Times New Roman"/>
                        <a:cs typeface="Times New Roman"/>
                      </a:endParaRPr>
                    </a:p>
                  </a:txBody>
                  <a:tcPr marL="8684" marR="8684" marT="8684" marB="8684" anchor="ctr">
                    <a:lnL>
                      <a:noFill/>
                    </a:lnL>
                    <a:lnR>
                      <a:noFill/>
                    </a:lnR>
                    <a:lnT>
                      <a:noFill/>
                    </a:lnT>
                    <a:lnB>
                      <a:noFill/>
                    </a:lnB>
                    <a:solidFill>
                      <a:schemeClr val="accent5">
                        <a:lumMod val="50000"/>
                      </a:schemeClr>
                    </a:solidFill>
                  </a:tcPr>
                </a:tc>
              </a:tr>
              <a:tr h="573128">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8684" marR="8684" marT="8684" marB="8684"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En la actualidad, al hablar del suicidio en los jóvenes, se percibe una voz de acusación o juicio en su contra. ¿Pero qué hay detrás de este trastorno emocional? ¿Qué es lo que oculta la persona que acude a tal acto? ¿Hasta dónde llega la responsabilidad de los padres, y las facilidades que presenta la misma sociedad para alcanzar este crimen? Esta es una exposición ampliamente recomendada para la rehabilitación de los hogares que están enfrentando la amenaza o la crisis del suicidio. </a:t>
                      </a:r>
                      <a:endParaRPr lang="es-MX" sz="1100">
                        <a:latin typeface="Times New Roman"/>
                        <a:ea typeface="Times New Roman"/>
                        <a:cs typeface="Times New Roman"/>
                      </a:endParaRPr>
                    </a:p>
                  </a:txBody>
                  <a:tcPr marL="8684" marR="8684" marT="8684" marB="8684" anchor="ctr">
                    <a:lnL>
                      <a:noFill/>
                    </a:lnL>
                    <a:lnR>
                      <a:noFill/>
                    </a:lnR>
                    <a:lnT>
                      <a:noFill/>
                    </a:lnT>
                    <a:lnB>
                      <a:noFill/>
                    </a:lnB>
                    <a:solidFill>
                      <a:srgbClr val="FFFFFF"/>
                    </a:solidFill>
                  </a:tcPr>
                </a:tc>
              </a:tr>
              <a:tr h="86838">
                <a:tc>
                  <a:txBody>
                    <a:bodyPr/>
                    <a:lstStyle/>
                    <a:p>
                      <a:pPr algn="ctr">
                        <a:spcAft>
                          <a:spcPts val="0"/>
                        </a:spcAft>
                      </a:pPr>
                      <a:r>
                        <a:rPr lang="es-ES" sz="1100" b="1">
                          <a:solidFill>
                            <a:srgbClr val="FFFFFF"/>
                          </a:solidFill>
                          <a:latin typeface="Arial Narrow"/>
                          <a:ea typeface="Times New Roman"/>
                          <a:cs typeface="Arial"/>
                        </a:rPr>
                        <a:t>0069</a:t>
                      </a:r>
                      <a:endParaRPr lang="es-MX" sz="1100">
                        <a:latin typeface="Times New Roman"/>
                        <a:ea typeface="Times New Roman"/>
                        <a:cs typeface="Times New Roman"/>
                      </a:endParaRPr>
                    </a:p>
                  </a:txBody>
                  <a:tcPr marL="8684" marR="8684" marT="8684" marB="8684"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LOS ROSTROS OCULTOS DEL SUICIDIO II </a:t>
                      </a:r>
                      <a:endParaRPr lang="es-MX" sz="1100" dirty="0">
                        <a:latin typeface="Times New Roman"/>
                        <a:ea typeface="Times New Roman"/>
                        <a:cs typeface="Times New Roman"/>
                      </a:endParaRPr>
                    </a:p>
                  </a:txBody>
                  <a:tcPr marL="8684" marR="8684" marT="8684" marB="8684" anchor="ctr">
                    <a:lnL>
                      <a:noFill/>
                    </a:lnL>
                    <a:lnR>
                      <a:noFill/>
                    </a:lnR>
                    <a:lnT>
                      <a:noFill/>
                    </a:lnT>
                    <a:lnB>
                      <a:noFill/>
                    </a:lnB>
                    <a:solidFill>
                      <a:schemeClr val="accent5">
                        <a:lumMod val="50000"/>
                      </a:schemeClr>
                    </a:solidFill>
                  </a:tcPr>
                </a:tc>
              </a:tr>
              <a:tr h="989949">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8684" marR="8684" marT="8684" marB="8684"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Las personas que están sufriendo en sus propias vidas una crisis suicida, son víctimas de un fuerte sentimiento de incapacidad e incluso inutilidad para resolver aquella situación intolerable que tanto les está afectando. No tienen fuerzas para luchar. Este programa es un mensaje de esperanza para todos aquellos que se sienten así y para quienes están alrededor de ellos. Se ha propuesto dar una directriz a los padres para que reconozcan las señales de alerta que exteriorizan sus hijos cuando están ocultando una idea suicida. A través de este interesantísimo estudio, despertaremos a una lamentable realidad: La familia, con sus problemas internos, es causa principal del suicidio en los jóvenes. Pongamos atención a este mensaje robustecido con testimonios que son prueba de la tristeza y soledad que está acabando con la juventud actual. </a:t>
                      </a:r>
                      <a:endParaRPr lang="es-MX" sz="1100" dirty="0">
                        <a:latin typeface="Times New Roman"/>
                        <a:ea typeface="Times New Roman"/>
                        <a:cs typeface="Times New Roman"/>
                      </a:endParaRPr>
                    </a:p>
                  </a:txBody>
                  <a:tcPr marL="8684" marR="8684" marT="8684" marB="8684" anchor="ctr">
                    <a:lnL>
                      <a:noFill/>
                    </a:lnL>
                    <a:lnR>
                      <a:noFill/>
                    </a:lnR>
                    <a:lnT>
                      <a:noFill/>
                    </a:lnT>
                    <a:lnB>
                      <a:noFill/>
                    </a:lnB>
                    <a:solidFill>
                      <a:srgbClr val="FFFFFF"/>
                    </a:solidFill>
                  </a:tcPr>
                </a:tc>
              </a:tr>
            </a:tbl>
          </a:graphicData>
        </a:graphic>
      </p:graphicFrame>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144586" y="1514535"/>
          <a:ext cx="7634288" cy="5033480"/>
        </p:xfrm>
        <a:graphic>
          <a:graphicData uri="http://schemas.openxmlformats.org/drawingml/2006/table">
            <a:tbl>
              <a:tblPr/>
              <a:tblGrid>
                <a:gridCol w="641332"/>
                <a:gridCol w="6992956"/>
              </a:tblGrid>
              <a:tr h="85956">
                <a:tc>
                  <a:txBody>
                    <a:bodyPr/>
                    <a:lstStyle/>
                    <a:p>
                      <a:pPr algn="ctr">
                        <a:spcAft>
                          <a:spcPts val="0"/>
                        </a:spcAft>
                      </a:pPr>
                      <a:r>
                        <a:rPr lang="es-ES" sz="1100" b="1" dirty="0" smtClean="0">
                          <a:solidFill>
                            <a:srgbClr val="FFFFFF"/>
                          </a:solidFill>
                          <a:latin typeface="Arial Narrow"/>
                          <a:ea typeface="Times New Roman"/>
                          <a:cs typeface="Arial"/>
                        </a:rPr>
                        <a:t>0070 </a:t>
                      </a:r>
                      <a:endParaRPr lang="es-MX" sz="1100" dirty="0">
                        <a:latin typeface="Times New Roman"/>
                        <a:ea typeface="Times New Roman"/>
                        <a:cs typeface="Times New Roman"/>
                      </a:endParaRPr>
                    </a:p>
                  </a:txBody>
                  <a:tcPr marL="8596" marR="8596" marT="8596" marB="8596"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CICATRICES EMOCIONALES: EL PERDÓN ES </a:t>
                      </a:r>
                      <a:r>
                        <a:rPr lang="es-ES" sz="1100" b="1" dirty="0" smtClean="0">
                          <a:solidFill>
                            <a:srgbClr val="FFFFFF"/>
                          </a:solidFill>
                          <a:latin typeface="Arial Narrow"/>
                          <a:ea typeface="Times New Roman"/>
                          <a:cs typeface="Arial"/>
                        </a:rPr>
                        <a:t> LA RESPUESTA</a:t>
                      </a:r>
                      <a:endParaRPr lang="es-MX" sz="1100" dirty="0">
                        <a:latin typeface="Times New Roman"/>
                        <a:ea typeface="Times New Roman"/>
                        <a:cs typeface="Times New Roman"/>
                      </a:endParaRPr>
                    </a:p>
                  </a:txBody>
                  <a:tcPr marL="8596" marR="8596" marT="8596" marB="8596" anchor="ctr">
                    <a:lnL>
                      <a:noFill/>
                    </a:lnL>
                    <a:lnR>
                      <a:noFill/>
                    </a:lnR>
                    <a:lnT>
                      <a:noFill/>
                    </a:lnT>
                    <a:lnB>
                      <a:noFill/>
                    </a:lnB>
                    <a:solidFill>
                      <a:schemeClr val="accent5">
                        <a:lumMod val="50000"/>
                      </a:schemeClr>
                    </a:solidFill>
                  </a:tcPr>
                </a:tc>
              </a:tr>
              <a:tr h="636074">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8596" marR="8596" marT="8596" marB="8596"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Dentro de nosotros existe un ser interno, el alma. Este es el lugar en el que se asientan las emociones, como el reír, el llorar. Muchísimas personas hoy en día transitan con heridas profundas en el alma. De la misma manera que en nuestro cuerpo las heridas profundas que recibimos dejan cicatrices marcadas de por vida, así ocurre también en el alma. Si se reciben golpes o heridas emocionales, quedarán en el interior de la persona cicatrices que marcarán su vida causándole odio, rencor, deseos de venganza, aislamiento, depresión, etc. </a:t>
                      </a:r>
                      <a:endParaRPr lang="es-MX" sz="1100" dirty="0">
                        <a:latin typeface="Times New Roman"/>
                        <a:ea typeface="Times New Roman"/>
                        <a:cs typeface="Times New Roman"/>
                      </a:endParaRPr>
                    </a:p>
                  </a:txBody>
                  <a:tcPr marL="8596" marR="8596" marT="8596" marB="8596" anchor="ctr">
                    <a:lnL>
                      <a:noFill/>
                    </a:lnL>
                    <a:lnR>
                      <a:noFill/>
                    </a:lnR>
                    <a:lnT>
                      <a:noFill/>
                    </a:lnT>
                    <a:lnB>
                      <a:noFill/>
                    </a:lnB>
                    <a:solidFill>
                      <a:srgbClr val="FFFFFF"/>
                    </a:solidFill>
                  </a:tcPr>
                </a:tc>
              </a:tr>
              <a:tr h="85956">
                <a:tc>
                  <a:txBody>
                    <a:bodyPr/>
                    <a:lstStyle/>
                    <a:p>
                      <a:pPr algn="ctr">
                        <a:spcAft>
                          <a:spcPts val="0"/>
                        </a:spcAft>
                      </a:pPr>
                      <a:r>
                        <a:rPr lang="es-ES" sz="1100" b="1">
                          <a:solidFill>
                            <a:srgbClr val="FFFFFF"/>
                          </a:solidFill>
                          <a:latin typeface="Arial Narrow"/>
                          <a:ea typeface="Times New Roman"/>
                          <a:cs typeface="Arial"/>
                        </a:rPr>
                        <a:t>0071</a:t>
                      </a:r>
                      <a:endParaRPr lang="es-MX" sz="1100">
                        <a:latin typeface="Times New Roman"/>
                        <a:ea typeface="Times New Roman"/>
                        <a:cs typeface="Times New Roman"/>
                      </a:endParaRPr>
                    </a:p>
                  </a:txBody>
                  <a:tcPr marL="8596" marR="8596" marT="8596" marB="8596" anchor="ctr">
                    <a:lnL>
                      <a:noFill/>
                    </a:lnL>
                    <a:lnR>
                      <a:noFill/>
                    </a:lnR>
                    <a:lnT>
                      <a:noFill/>
                    </a:lnT>
                    <a:lnB>
                      <a:noFill/>
                    </a:lnB>
                    <a:solidFill>
                      <a:srgbClr val="0062A5"/>
                    </a:solidFill>
                  </a:tcPr>
                </a:tc>
                <a:tc>
                  <a:txBody>
                    <a:bodyPr/>
                    <a:lstStyle/>
                    <a:p>
                      <a:pPr algn="just">
                        <a:spcAft>
                          <a:spcPts val="0"/>
                        </a:spcAft>
                      </a:pPr>
                      <a:r>
                        <a:rPr lang="es-ES" sz="1100" b="1" dirty="0" smtClean="0">
                          <a:solidFill>
                            <a:srgbClr val="FFFFFF"/>
                          </a:solidFill>
                          <a:latin typeface="Arial Narrow"/>
                          <a:ea typeface="Times New Roman"/>
                          <a:cs typeface="Arial"/>
                        </a:rPr>
                        <a:t>PRISIONERO DEL PASADO: EL PERDÓN ABRE  LA PUERTA</a:t>
                      </a:r>
                      <a:endParaRPr lang="es-MX" sz="1100" dirty="0">
                        <a:latin typeface="Times New Roman"/>
                        <a:ea typeface="Times New Roman"/>
                        <a:cs typeface="Times New Roman"/>
                      </a:endParaRPr>
                    </a:p>
                  </a:txBody>
                  <a:tcPr marL="8596" marR="8596" marT="8596" marB="8596" anchor="ctr">
                    <a:lnL>
                      <a:noFill/>
                    </a:lnL>
                    <a:lnR>
                      <a:noFill/>
                    </a:lnR>
                    <a:lnT>
                      <a:noFill/>
                    </a:lnT>
                    <a:lnB>
                      <a:noFill/>
                    </a:lnB>
                    <a:solidFill>
                      <a:schemeClr val="accent5">
                        <a:lumMod val="50000"/>
                      </a:schemeClr>
                    </a:solidFill>
                  </a:tcPr>
                </a:tc>
              </a:tr>
              <a:tr h="911134">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8596" marR="8596" marT="8596" marB="8596"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Muchas personas viven hoy controlados por un acontecimiento del pasado. Recuerdan con facilidad las cosas que ocurrieron meses o años atrás; tienen muy presente aquella herida en el alma que les lleva a retener en su interior un sentimiento de dolor. Constantemente platican de ese triste momento y todo ese mar de sentimientos les lleva a calumniar o hablar mal de una persona, contra la cual guardan un fuerte enojo. Ese rencor anidado dentro de la persona corrompe todo lo que hace, sus sentimientos, su vida completa… se quedan atrapados en el pasado. Conozca en este programa que todo esto es provocado por la falta de perdón. ¿Quiere usted amar la vida? ¿Desea escapar de esa prisión que le encarcela al pasado? Aprenda a perdonar y será libre del tormento del pasado. </a:t>
                      </a:r>
                      <a:endParaRPr lang="es-MX" sz="1100" dirty="0">
                        <a:latin typeface="Times New Roman"/>
                        <a:ea typeface="Times New Roman"/>
                        <a:cs typeface="Times New Roman"/>
                      </a:endParaRPr>
                    </a:p>
                  </a:txBody>
                  <a:tcPr marL="8596" marR="8596" marT="8596" marB="8596" anchor="ctr">
                    <a:lnL>
                      <a:noFill/>
                    </a:lnL>
                    <a:lnR>
                      <a:noFill/>
                    </a:lnR>
                    <a:lnT>
                      <a:noFill/>
                    </a:lnT>
                    <a:lnB>
                      <a:noFill/>
                    </a:lnB>
                    <a:solidFill>
                      <a:srgbClr val="FFFFFF"/>
                    </a:solidFill>
                  </a:tcPr>
                </a:tc>
              </a:tr>
              <a:tr h="99709">
                <a:tc>
                  <a:txBody>
                    <a:bodyPr/>
                    <a:lstStyle/>
                    <a:p>
                      <a:pPr algn="ctr">
                        <a:spcAft>
                          <a:spcPts val="0"/>
                        </a:spcAft>
                      </a:pPr>
                      <a:r>
                        <a:rPr lang="es-ES" sz="1100" b="1">
                          <a:solidFill>
                            <a:srgbClr val="FFFFFF"/>
                          </a:solidFill>
                          <a:latin typeface="Arial Narrow"/>
                          <a:ea typeface="Times New Roman"/>
                          <a:cs typeface="Arial"/>
                        </a:rPr>
                        <a:t>0072</a:t>
                      </a:r>
                      <a:endParaRPr lang="es-MX" sz="1100">
                        <a:latin typeface="Times New Roman"/>
                        <a:ea typeface="Times New Roman"/>
                        <a:cs typeface="Times New Roman"/>
                      </a:endParaRPr>
                    </a:p>
                  </a:txBody>
                  <a:tcPr marL="8596" marR="8596" marT="8596" marB="8596" anchor="ctr">
                    <a:lnL>
                      <a:noFill/>
                    </a:lnL>
                    <a:lnR>
                      <a:noFill/>
                    </a:lnR>
                    <a:lnT>
                      <a:noFill/>
                    </a:lnT>
                    <a:lnB>
                      <a:noFill/>
                    </a:lnB>
                    <a:solidFill>
                      <a:srgbClr val="0062A5"/>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100" b="1" dirty="0" smtClean="0">
                          <a:solidFill>
                            <a:srgbClr val="FFFFFF"/>
                          </a:solidFill>
                          <a:latin typeface="Arial Narrow"/>
                          <a:ea typeface="Times New Roman"/>
                          <a:cs typeface="Arial"/>
                        </a:rPr>
                        <a:t>LA</a:t>
                      </a:r>
                      <a:r>
                        <a:rPr lang="es-ES" sz="1100" b="1" baseline="0" dirty="0" smtClean="0">
                          <a:solidFill>
                            <a:srgbClr val="FFFFFF"/>
                          </a:solidFill>
                          <a:latin typeface="Arial Narrow"/>
                          <a:ea typeface="Times New Roman"/>
                          <a:cs typeface="Arial"/>
                        </a:rPr>
                        <a:t> SOLEDAD I</a:t>
                      </a:r>
                      <a:endParaRPr lang="es-MX" sz="1100" dirty="0" smtClean="0">
                        <a:latin typeface="Times New Roman"/>
                        <a:ea typeface="Times New Roman"/>
                        <a:cs typeface="Times New Roman"/>
                      </a:endParaRPr>
                    </a:p>
                  </a:txBody>
                  <a:tcPr marL="8596" marR="8596" marT="8596" marB="8596" anchor="ctr">
                    <a:lnL>
                      <a:noFill/>
                    </a:lnL>
                    <a:lnR>
                      <a:noFill/>
                    </a:lnR>
                    <a:lnT>
                      <a:noFill/>
                    </a:lnT>
                    <a:lnB>
                      <a:noFill/>
                    </a:lnB>
                    <a:solidFill>
                      <a:schemeClr val="accent5">
                        <a:lumMod val="50000"/>
                      </a:schemeClr>
                    </a:solidFill>
                  </a:tcPr>
                </a:tc>
              </a:tr>
              <a:tr h="636074">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8596" marR="8596" marT="8596" marB="8596"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¿Cómo puede una persona no sentirse sola? ¿Cómo vencer ese sentimiento insufrible? hace a las personas centradas en sí mismas, y el egoísmo causa mayor dolor al ver el sufrimiento propio. Pero ¿qué ocurre cuando decidimos voltear a ver la necesidad de otros que sufren más que nosotros y actuamos en su ayuda? tiene remedio. Aunque muchas veces no podemos cambiar lo que está a nuestro alrededor, sí podemos cambiar nuestro interior, teniendo otra actitud. Escuchemos atentamente cómo </a:t>
                      </a:r>
                      <a:r>
                        <a:rPr lang="es-ES" sz="1100" dirty="0" smtClean="0">
                          <a:solidFill>
                            <a:srgbClr val="000000"/>
                          </a:solidFill>
                          <a:latin typeface="Arial Narrow"/>
                          <a:ea typeface="Times New Roman"/>
                          <a:cs typeface="Arial"/>
                        </a:rPr>
                        <a:t>responder.</a:t>
                      </a:r>
                      <a:endParaRPr lang="es-MX" sz="1100" dirty="0">
                        <a:latin typeface="Times New Roman"/>
                        <a:ea typeface="Times New Roman"/>
                        <a:cs typeface="Times New Roman"/>
                      </a:endParaRPr>
                    </a:p>
                  </a:txBody>
                  <a:tcPr marL="8596" marR="8596" marT="8596" marB="8596" anchor="ctr">
                    <a:lnL>
                      <a:noFill/>
                    </a:lnL>
                    <a:lnR>
                      <a:noFill/>
                    </a:lnR>
                    <a:lnT>
                      <a:noFill/>
                    </a:lnT>
                    <a:lnB>
                      <a:noFill/>
                    </a:lnB>
                    <a:solidFill>
                      <a:srgbClr val="FFFFFF"/>
                    </a:solidFill>
                  </a:tcPr>
                </a:tc>
              </a:tr>
              <a:tr h="99709">
                <a:tc>
                  <a:txBody>
                    <a:bodyPr/>
                    <a:lstStyle/>
                    <a:p>
                      <a:pPr algn="ctr">
                        <a:spcAft>
                          <a:spcPts val="0"/>
                        </a:spcAft>
                      </a:pPr>
                      <a:r>
                        <a:rPr lang="es-ES" sz="1100" b="1">
                          <a:solidFill>
                            <a:srgbClr val="FFFFFF"/>
                          </a:solidFill>
                          <a:latin typeface="Arial Narrow"/>
                          <a:ea typeface="Times New Roman"/>
                          <a:cs typeface="Arial"/>
                        </a:rPr>
                        <a:t>0073</a:t>
                      </a:r>
                      <a:endParaRPr lang="es-MX" sz="1100">
                        <a:latin typeface="Times New Roman"/>
                        <a:ea typeface="Times New Roman"/>
                        <a:cs typeface="Times New Roman"/>
                      </a:endParaRPr>
                    </a:p>
                  </a:txBody>
                  <a:tcPr marL="8596" marR="8596" marT="8596" marB="8596" anchor="ctr">
                    <a:lnL>
                      <a:noFill/>
                    </a:lnL>
                    <a:lnR>
                      <a:noFill/>
                    </a:lnR>
                    <a:lnT>
                      <a:noFill/>
                    </a:lnT>
                    <a:lnB>
                      <a:noFill/>
                    </a:lnB>
                    <a:solidFill>
                      <a:srgbClr val="0062A5"/>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100" b="1" dirty="0" smtClean="0">
                          <a:solidFill>
                            <a:srgbClr val="FFFFFF"/>
                          </a:solidFill>
                          <a:latin typeface="Arial Narrow"/>
                          <a:ea typeface="Times New Roman"/>
                          <a:cs typeface="Arial"/>
                        </a:rPr>
                        <a:t>LA</a:t>
                      </a:r>
                      <a:r>
                        <a:rPr lang="es-ES" sz="1100" b="1" baseline="0" dirty="0" smtClean="0">
                          <a:solidFill>
                            <a:srgbClr val="FFFFFF"/>
                          </a:solidFill>
                          <a:latin typeface="Arial Narrow"/>
                          <a:ea typeface="Times New Roman"/>
                          <a:cs typeface="Arial"/>
                        </a:rPr>
                        <a:t> SOLEDAD II</a:t>
                      </a:r>
                      <a:r>
                        <a:rPr lang="es-ES" sz="1100" b="1" dirty="0" smtClean="0">
                          <a:solidFill>
                            <a:srgbClr val="FFFFFF"/>
                          </a:solidFill>
                          <a:latin typeface="Arial Narrow"/>
                          <a:ea typeface="Times New Roman"/>
                          <a:cs typeface="Arial"/>
                        </a:rPr>
                        <a:t> </a:t>
                      </a:r>
                      <a:endParaRPr lang="es-MX" sz="1100" dirty="0" smtClean="0">
                        <a:latin typeface="Times New Roman"/>
                        <a:ea typeface="Times New Roman"/>
                        <a:cs typeface="Times New Roman"/>
                      </a:endParaRPr>
                    </a:p>
                  </a:txBody>
                  <a:tcPr marL="8596" marR="8596" marT="8596" marB="8596" anchor="ctr">
                    <a:lnL>
                      <a:noFill/>
                    </a:lnL>
                    <a:lnR>
                      <a:noFill/>
                    </a:lnR>
                    <a:lnT>
                      <a:noFill/>
                    </a:lnT>
                    <a:lnB>
                      <a:noFill/>
                    </a:lnB>
                    <a:solidFill>
                      <a:schemeClr val="accent5">
                        <a:lumMod val="50000"/>
                      </a:schemeClr>
                    </a:solidFill>
                  </a:tcPr>
                </a:tc>
              </a:tr>
              <a:tr h="636074">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8596" marR="8596" marT="8596" marB="8596" anchor="ctr">
                    <a:lnL>
                      <a:noFill/>
                    </a:lnL>
                    <a:lnR>
                      <a:noFill/>
                    </a:lnR>
                    <a:lnT>
                      <a:noFill/>
                    </a:lnT>
                    <a:lnB>
                      <a:noFill/>
                    </a:lnB>
                    <a:solidFill>
                      <a:srgbClr val="FFFFFF"/>
                    </a:solidFill>
                  </a:tcPr>
                </a:tc>
                <a:tc>
                  <a:txBody>
                    <a:bodyPr/>
                    <a:lstStyle/>
                    <a:p>
                      <a:pPr algn="just">
                        <a:spcAft>
                          <a:spcPts val="0"/>
                        </a:spcAft>
                      </a:pPr>
                      <a:r>
                        <a:rPr lang="es-ES" sz="1100" dirty="0" smtClean="0">
                          <a:solidFill>
                            <a:srgbClr val="000000"/>
                          </a:solidFill>
                          <a:latin typeface="Arial Narrow"/>
                          <a:ea typeface="Times New Roman"/>
                          <a:cs typeface="Arial"/>
                        </a:rPr>
                        <a:t>Es </a:t>
                      </a:r>
                      <a:r>
                        <a:rPr lang="es-ES" sz="1100" dirty="0">
                          <a:solidFill>
                            <a:srgbClr val="000000"/>
                          </a:solidFill>
                          <a:latin typeface="Arial Narrow"/>
                          <a:ea typeface="Times New Roman"/>
                          <a:cs typeface="Arial"/>
                        </a:rPr>
                        <a:t>un problema muy común en nuestros días. Los médicos la describen como la dolorosa percepción de que carecemos de contactos importantes con los demás. Incluye una sensación de vacío interior que puede estar acompañada de tristeza, desaliento, un sentido de aislamiento, inquietud, ansiedad, y un intenso anhelo de ser querido o necesitado por alguien. Sin embargo, existe la posibilidad de combatir ese sentimiento y convertirlo en una vida de satisfacción a pesar del ambiente en que se viva. </a:t>
                      </a:r>
                    </a:p>
                  </a:txBody>
                  <a:tcPr marL="8596" marR="8596" marT="8596" marB="8596" anchor="ctr">
                    <a:lnL>
                      <a:noFill/>
                    </a:lnL>
                    <a:lnR>
                      <a:noFill/>
                    </a:lnR>
                    <a:lnT>
                      <a:noFill/>
                    </a:lnT>
                    <a:lnB>
                      <a:noFill/>
                    </a:lnB>
                    <a:solidFill>
                      <a:srgbClr val="FFFFFF"/>
                    </a:solidFill>
                  </a:tcPr>
                </a:tc>
              </a:tr>
              <a:tr h="99709">
                <a:tc>
                  <a:txBody>
                    <a:bodyPr/>
                    <a:lstStyle/>
                    <a:p>
                      <a:pPr algn="ctr">
                        <a:spcAft>
                          <a:spcPts val="0"/>
                        </a:spcAft>
                      </a:pPr>
                      <a:r>
                        <a:rPr lang="es-ES" sz="1100" b="1">
                          <a:solidFill>
                            <a:srgbClr val="FFFFFF"/>
                          </a:solidFill>
                          <a:latin typeface="Arial Narrow"/>
                          <a:ea typeface="Times New Roman"/>
                          <a:cs typeface="Arial"/>
                        </a:rPr>
                        <a:t>0074</a:t>
                      </a:r>
                      <a:endParaRPr lang="es-MX" sz="1100">
                        <a:latin typeface="Times New Roman"/>
                        <a:ea typeface="Times New Roman"/>
                        <a:cs typeface="Times New Roman"/>
                      </a:endParaRPr>
                    </a:p>
                  </a:txBody>
                  <a:tcPr marL="8596" marR="8596" marT="8596" marB="8596" anchor="ctr">
                    <a:lnL>
                      <a:noFill/>
                    </a:lnL>
                    <a:lnR>
                      <a:noFill/>
                    </a:lnR>
                    <a:lnT>
                      <a:noFill/>
                    </a:lnT>
                    <a:lnB>
                      <a:noFill/>
                    </a:lnB>
                    <a:solidFill>
                      <a:srgbClr val="0062A5"/>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100" b="1" dirty="0" smtClean="0">
                          <a:solidFill>
                            <a:srgbClr val="FFFFFF"/>
                          </a:solidFill>
                          <a:latin typeface="Arial Narrow"/>
                          <a:ea typeface="Times New Roman"/>
                          <a:cs typeface="Arial"/>
                        </a:rPr>
                        <a:t>VIOLENCIA INTRAFAMILIAR</a:t>
                      </a:r>
                      <a:endParaRPr lang="es-MX" sz="1100" dirty="0" smtClean="0">
                        <a:latin typeface="Times New Roman"/>
                        <a:ea typeface="Times New Roman"/>
                        <a:cs typeface="Times New Roman"/>
                      </a:endParaRPr>
                    </a:p>
                  </a:txBody>
                  <a:tcPr marL="8596" marR="8596" marT="8596" marB="8596" anchor="ctr">
                    <a:lnL>
                      <a:noFill/>
                    </a:lnL>
                    <a:lnR>
                      <a:noFill/>
                    </a:lnR>
                    <a:lnT>
                      <a:noFill/>
                    </a:lnT>
                    <a:lnB>
                      <a:noFill/>
                    </a:lnB>
                    <a:solidFill>
                      <a:schemeClr val="accent5">
                        <a:lumMod val="50000"/>
                      </a:schemeClr>
                    </a:solidFill>
                  </a:tcPr>
                </a:tc>
              </a:tr>
              <a:tr h="773604">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8596" marR="8596" marT="8596" marB="8596"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Vivimos en un mundo que está alcanzando cada vez más altos estándares de violencia. La vemos desde las guerras entre países hasta los odios entre personas. Y es tan fuerte que no ha quedado ajena al ambiente del hogar, reflejándose en las discusiones entre padres e hijos, o entre cónyuges. Hoy conoceremos la manera en que actúa la violencia en la familia. Los tipos de agresión: verbal, psicológica, física y sexual, así como las fases o etapas por las cuales la violencia se incrementa si no se logra controlar. Finalmente escucharemos la esperanza que tiene cada familia para restaurar los escombros que deja a su paso el catastrófico fenómeno de la violencia intrafamiliar. </a:t>
                      </a:r>
                      <a:endParaRPr lang="es-MX" sz="1100" dirty="0">
                        <a:latin typeface="Times New Roman"/>
                        <a:ea typeface="Times New Roman"/>
                        <a:cs typeface="Times New Roman"/>
                      </a:endParaRPr>
                    </a:p>
                  </a:txBody>
                  <a:tcPr marL="8596" marR="8596" marT="8596" marB="8596" anchor="ctr">
                    <a:lnL>
                      <a:noFill/>
                    </a:lnL>
                    <a:lnR>
                      <a:noFill/>
                    </a:lnR>
                    <a:lnT>
                      <a:noFill/>
                    </a:lnT>
                    <a:lnB>
                      <a:noFill/>
                    </a:lnB>
                    <a:solidFill>
                      <a:srgbClr val="FFFFFF"/>
                    </a:solidFill>
                  </a:tcPr>
                </a:tc>
              </a:tr>
            </a:tbl>
          </a:graphicData>
        </a:graphic>
      </p:graphicFrame>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nvGraphicFramePr>
        <p:xfrm>
          <a:off x="1144586" y="1512137"/>
          <a:ext cx="7634288" cy="5037040"/>
        </p:xfrm>
        <a:graphic>
          <a:graphicData uri="http://schemas.openxmlformats.org/drawingml/2006/table">
            <a:tbl>
              <a:tblPr/>
              <a:tblGrid>
                <a:gridCol w="641332"/>
                <a:gridCol w="6992956"/>
              </a:tblGrid>
              <a:tr h="98603">
                <a:tc>
                  <a:txBody>
                    <a:bodyPr/>
                    <a:lstStyle/>
                    <a:p>
                      <a:pPr algn="ctr">
                        <a:spcAft>
                          <a:spcPts val="0"/>
                        </a:spcAft>
                      </a:pPr>
                      <a:r>
                        <a:rPr kumimoji="0" lang="es-ES" sz="1100" b="1" kern="1200" dirty="0">
                          <a:solidFill>
                            <a:srgbClr val="FFFFFF"/>
                          </a:solidFill>
                          <a:latin typeface="Arial Narrow"/>
                          <a:ea typeface="Times New Roman"/>
                          <a:cs typeface="Arial"/>
                        </a:rPr>
                        <a:t>0075</a:t>
                      </a:r>
                      <a:endParaRPr kumimoji="0" lang="es-MX" sz="1100" b="1" kern="1200" dirty="0">
                        <a:solidFill>
                          <a:srgbClr val="FFFFFF"/>
                        </a:solidFill>
                        <a:latin typeface="Arial Narrow"/>
                        <a:ea typeface="Times New Roman"/>
                        <a:cs typeface="Arial"/>
                      </a:endParaRPr>
                    </a:p>
                  </a:txBody>
                  <a:tcPr marL="8774" marR="8774" marT="8774" marB="8774" anchor="ctr">
                    <a:lnL>
                      <a:noFill/>
                    </a:lnL>
                    <a:lnR>
                      <a:noFill/>
                    </a:lnR>
                    <a:lnT>
                      <a:noFill/>
                    </a:lnT>
                    <a:lnB>
                      <a:noFill/>
                    </a:lnB>
                    <a:solidFill>
                      <a:srgbClr val="0062A5"/>
                    </a:solidFill>
                  </a:tcPr>
                </a:tc>
                <a:tc>
                  <a:txBody>
                    <a:bodyPr/>
                    <a:lstStyle/>
                    <a:p>
                      <a:pPr algn="just">
                        <a:spcAft>
                          <a:spcPts val="0"/>
                        </a:spcAft>
                      </a:pPr>
                      <a:r>
                        <a:rPr kumimoji="0" lang="es-MX" sz="1100" b="1" kern="1200" dirty="0" smtClean="0">
                          <a:solidFill>
                            <a:srgbClr val="FFFFFF"/>
                          </a:solidFill>
                          <a:latin typeface="Arial Narrow"/>
                          <a:ea typeface="Times New Roman"/>
                          <a:cs typeface="Arial"/>
                        </a:rPr>
                        <a:t>LA VIOLENCIA JUVENIL</a:t>
                      </a:r>
                      <a:endParaRPr kumimoji="0" lang="es-MX" sz="1100" b="1" kern="1200" dirty="0">
                        <a:solidFill>
                          <a:srgbClr val="FFFFFF"/>
                        </a:solidFill>
                        <a:latin typeface="Arial Narrow"/>
                        <a:ea typeface="Times New Roman"/>
                        <a:cs typeface="Arial"/>
                      </a:endParaRPr>
                    </a:p>
                  </a:txBody>
                  <a:tcPr marL="8774" marR="8774" marT="8774" marB="8774" anchor="ctr">
                    <a:lnL>
                      <a:noFill/>
                    </a:lnL>
                    <a:lnR>
                      <a:noFill/>
                    </a:lnR>
                    <a:lnT>
                      <a:noFill/>
                    </a:lnT>
                    <a:lnB>
                      <a:noFill/>
                    </a:lnB>
                    <a:solidFill>
                      <a:schemeClr val="accent5">
                        <a:lumMod val="50000"/>
                      </a:schemeClr>
                    </a:solidFill>
                  </a:tcPr>
                </a:tc>
              </a:tr>
              <a:tr h="841403">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8774" marR="8774" marT="8774" marB="8774"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La juventud actual además de caracterizarse por su inquietud y espíritu emprendedor, se ha destacado también por ser sumamente violenta. Hijos agresivos, violentos, que no respetan a sus padres, ni los aman, tampoco los escuchan… sin embargo la violencia juvenil no inicia en la adolescencia; implica un problema de raíz en el seno familiar, donde los hijos en su mayoría repiten las conductas que ven de sus padres. Pero ¿qué hacer cuando los jóvenes no pueden ya controlar su temperamento y se vuelven ingobernables? Este es un tema que no pueden dejar de escuchar los padres que buscan con esperanza un cambio en sus hijos jóvenes y aquellos que con responsabilidad desean prevenir una vida futura de tragedias para ellos. </a:t>
                      </a:r>
                      <a:endParaRPr lang="es-MX" sz="1100" dirty="0">
                        <a:latin typeface="Times New Roman"/>
                        <a:ea typeface="Times New Roman"/>
                        <a:cs typeface="Times New Roman"/>
                      </a:endParaRPr>
                    </a:p>
                  </a:txBody>
                  <a:tcPr marL="8774" marR="8774" marT="8774" marB="8774" anchor="ctr">
                    <a:lnL>
                      <a:noFill/>
                    </a:lnL>
                    <a:lnR>
                      <a:noFill/>
                    </a:lnR>
                    <a:lnT>
                      <a:noFill/>
                    </a:lnT>
                    <a:lnB>
                      <a:noFill/>
                    </a:lnB>
                    <a:solidFill>
                      <a:srgbClr val="FFFFFF"/>
                    </a:solidFill>
                  </a:tcPr>
                </a:tc>
              </a:tr>
              <a:tr h="98603">
                <a:tc>
                  <a:txBody>
                    <a:bodyPr/>
                    <a:lstStyle/>
                    <a:p>
                      <a:pPr algn="ctr">
                        <a:spcAft>
                          <a:spcPts val="0"/>
                        </a:spcAft>
                      </a:pPr>
                      <a:r>
                        <a:rPr kumimoji="0" lang="es-ES" sz="1100" b="1" kern="1200" dirty="0">
                          <a:solidFill>
                            <a:srgbClr val="FFFFFF"/>
                          </a:solidFill>
                          <a:latin typeface="Arial Narrow"/>
                          <a:ea typeface="Times New Roman"/>
                          <a:cs typeface="Arial"/>
                        </a:rPr>
                        <a:t>0076</a:t>
                      </a:r>
                      <a:endParaRPr kumimoji="0" lang="es-MX" sz="1100" b="1" kern="1200" dirty="0">
                        <a:solidFill>
                          <a:srgbClr val="FFFFFF"/>
                        </a:solidFill>
                        <a:latin typeface="Arial Narrow"/>
                        <a:ea typeface="Times New Roman"/>
                        <a:cs typeface="Arial"/>
                      </a:endParaRPr>
                    </a:p>
                  </a:txBody>
                  <a:tcPr marL="8774" marR="8774" marT="8774" marB="8774" anchor="ctr">
                    <a:lnL>
                      <a:noFill/>
                    </a:lnL>
                    <a:lnR>
                      <a:noFill/>
                    </a:lnR>
                    <a:lnT>
                      <a:noFill/>
                    </a:lnT>
                    <a:lnB>
                      <a:noFill/>
                    </a:lnB>
                    <a:solidFill>
                      <a:srgbClr val="0062A5"/>
                    </a:solidFill>
                  </a:tcPr>
                </a:tc>
                <a:tc>
                  <a:txBody>
                    <a:bodyPr/>
                    <a:lstStyle/>
                    <a:p>
                      <a:pPr algn="just">
                        <a:spcAft>
                          <a:spcPts val="0"/>
                        </a:spcAft>
                      </a:pPr>
                      <a:r>
                        <a:rPr kumimoji="0" lang="es-MX" sz="1100" b="1" kern="1200" dirty="0" smtClean="0">
                          <a:solidFill>
                            <a:srgbClr val="FFFFFF"/>
                          </a:solidFill>
                          <a:latin typeface="Arial Narrow"/>
                          <a:ea typeface="Times New Roman"/>
                          <a:cs typeface="Arial"/>
                        </a:rPr>
                        <a:t>LA ANOREXIA Y LA BULIMIA</a:t>
                      </a:r>
                      <a:endParaRPr kumimoji="0" lang="es-MX" sz="1100" b="1" kern="1200" dirty="0">
                        <a:solidFill>
                          <a:srgbClr val="FFFFFF"/>
                        </a:solidFill>
                        <a:latin typeface="Arial Narrow"/>
                        <a:ea typeface="Times New Roman"/>
                        <a:cs typeface="Arial"/>
                      </a:endParaRPr>
                    </a:p>
                  </a:txBody>
                  <a:tcPr marL="8774" marR="8774" marT="8774" marB="8774" anchor="ctr">
                    <a:lnL>
                      <a:noFill/>
                    </a:lnL>
                    <a:lnR>
                      <a:noFill/>
                    </a:lnR>
                    <a:lnT>
                      <a:noFill/>
                    </a:lnT>
                    <a:lnB>
                      <a:noFill/>
                    </a:lnB>
                    <a:solidFill>
                      <a:schemeClr val="accent5">
                        <a:lumMod val="50000"/>
                      </a:schemeClr>
                    </a:solidFill>
                  </a:tcPr>
                </a:tc>
              </a:tr>
              <a:tr h="841403">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8774" marR="8774" marT="8774" marB="8774"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Hoy escucharemos un tema importantísimo y muy escuchado en los últimos 30 años, los trastornos de la conducta alimentaria: anorexia y bulimia. Los actuales estándares de estética y la ansiedad por tener un aspecto físico más atractivo, han generado una presión que recae especialmente sobre las mujeres. Se observa en los medios de comunicación que la mujer atractiva o bella es aquella extremadamente delgada, con un cuerpo atlético, que se gana por horas de gimnasio, prácticas deportivas, etc. ¿Pero cuándo se convierte en peligroso este afán por buscar a toda costa un estándar alto de belleza? El Dr. Cárdenas nos explica médicamente este tema de vital importancia para la mujer de hoy llevando al público a reflexionar sobre la realidad de la salud física. </a:t>
                      </a:r>
                      <a:endParaRPr lang="es-MX" sz="1100">
                        <a:latin typeface="Times New Roman"/>
                        <a:ea typeface="Times New Roman"/>
                        <a:cs typeface="Times New Roman"/>
                      </a:endParaRPr>
                    </a:p>
                  </a:txBody>
                  <a:tcPr marL="8774" marR="8774" marT="8774" marB="8774" anchor="ctr">
                    <a:lnL>
                      <a:noFill/>
                    </a:lnL>
                    <a:lnR>
                      <a:noFill/>
                    </a:lnR>
                    <a:lnT>
                      <a:noFill/>
                    </a:lnT>
                    <a:lnB>
                      <a:noFill/>
                    </a:lnB>
                    <a:solidFill>
                      <a:srgbClr val="FFFFFF"/>
                    </a:solidFill>
                  </a:tcPr>
                </a:tc>
              </a:tr>
              <a:tr h="84816">
                <a:tc>
                  <a:txBody>
                    <a:bodyPr/>
                    <a:lstStyle/>
                    <a:p>
                      <a:pPr algn="ctr">
                        <a:spcAft>
                          <a:spcPts val="0"/>
                        </a:spcAft>
                      </a:pPr>
                      <a:r>
                        <a:rPr lang="es-ES" sz="1100" b="1">
                          <a:solidFill>
                            <a:srgbClr val="FFFFFF"/>
                          </a:solidFill>
                          <a:latin typeface="Arial Narrow"/>
                          <a:ea typeface="Times New Roman"/>
                          <a:cs typeface="Arial"/>
                        </a:rPr>
                        <a:t>0077</a:t>
                      </a:r>
                      <a:endParaRPr lang="es-MX" sz="1100">
                        <a:latin typeface="Times New Roman"/>
                        <a:ea typeface="Times New Roman"/>
                        <a:cs typeface="Times New Roman"/>
                      </a:endParaRPr>
                    </a:p>
                  </a:txBody>
                  <a:tcPr marL="8774" marR="8774" marT="8774" marB="8774"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EL ESTRÉS</a:t>
                      </a:r>
                      <a:endParaRPr lang="es-MX" sz="1100" dirty="0">
                        <a:latin typeface="Times New Roman"/>
                        <a:ea typeface="Times New Roman"/>
                        <a:cs typeface="Times New Roman"/>
                      </a:endParaRPr>
                    </a:p>
                  </a:txBody>
                  <a:tcPr marL="8774" marR="8774" marT="8774" marB="8774" anchor="ctr">
                    <a:lnL>
                      <a:noFill/>
                    </a:lnL>
                    <a:lnR>
                      <a:noFill/>
                    </a:lnR>
                    <a:lnT>
                      <a:noFill/>
                    </a:lnT>
                    <a:lnB>
                      <a:noFill/>
                    </a:lnB>
                    <a:solidFill>
                      <a:schemeClr val="accent5">
                        <a:lumMod val="50000"/>
                      </a:schemeClr>
                    </a:solidFill>
                  </a:tcPr>
                </a:tc>
              </a:tr>
              <a:tr h="714399">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8774" marR="8774" marT="8774" marB="8774"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Ya que vivimos en un mundo complicado, con afanes, problemas, el correr del diario vivir, el tráfico, el trabajo, la escuela, compromisos familiares, entre otras muchas actividades, vemos que el estrés ha invadido una gran parte de la población, sin respetar edades o sexo. El estrés es aquella tensión física y mental que se presenta en el propio cuerpo y que actúa como defensa cuando se está en un contexto de presión o tensión. ¿Cómo poder ser libre del estrés? ¿Cómo controlar las situaciones tensionantes sin caer en un afán o perjudicar la salud? Escuche este tema del Dr. Pineda y encontrará las respuestas a sus inquietudes.</a:t>
                      </a:r>
                      <a:endParaRPr lang="es-MX" sz="1100">
                        <a:latin typeface="Times New Roman"/>
                        <a:ea typeface="Times New Roman"/>
                        <a:cs typeface="Times New Roman"/>
                      </a:endParaRPr>
                    </a:p>
                  </a:txBody>
                  <a:tcPr marL="8774" marR="8774" marT="8774" marB="8774" anchor="ctr">
                    <a:lnL>
                      <a:noFill/>
                    </a:lnL>
                    <a:lnR>
                      <a:noFill/>
                    </a:lnR>
                    <a:lnT>
                      <a:noFill/>
                    </a:lnT>
                    <a:lnB>
                      <a:noFill/>
                    </a:lnB>
                    <a:solidFill>
                      <a:srgbClr val="FFFFFF"/>
                    </a:solidFill>
                  </a:tcPr>
                </a:tc>
              </a:tr>
              <a:tr h="84816">
                <a:tc>
                  <a:txBody>
                    <a:bodyPr/>
                    <a:lstStyle/>
                    <a:p>
                      <a:pPr algn="ctr">
                        <a:spcAft>
                          <a:spcPts val="0"/>
                        </a:spcAft>
                      </a:pPr>
                      <a:r>
                        <a:rPr lang="es-ES" sz="1100" b="1">
                          <a:solidFill>
                            <a:srgbClr val="FFFFFF"/>
                          </a:solidFill>
                          <a:latin typeface="Arial Narrow"/>
                          <a:ea typeface="Times New Roman"/>
                          <a:cs typeface="Arial"/>
                        </a:rPr>
                        <a:t>0078</a:t>
                      </a:r>
                      <a:endParaRPr lang="es-MX" sz="1100">
                        <a:latin typeface="Times New Roman"/>
                        <a:ea typeface="Times New Roman"/>
                        <a:cs typeface="Times New Roman"/>
                      </a:endParaRPr>
                    </a:p>
                  </a:txBody>
                  <a:tcPr marL="8774" marR="8774" marT="8774" marB="8774" anchor="ctr">
                    <a:lnL>
                      <a:noFill/>
                    </a:lnL>
                    <a:lnR>
                      <a:noFill/>
                    </a:lnR>
                    <a:lnT>
                      <a:noFill/>
                    </a:lnT>
                    <a:lnB>
                      <a:noFill/>
                    </a:lnB>
                    <a:solidFill>
                      <a:srgbClr val="0062A5"/>
                    </a:solidFill>
                  </a:tcPr>
                </a:tc>
                <a:tc>
                  <a:txBody>
                    <a:bodyPr/>
                    <a:lstStyle/>
                    <a:p>
                      <a:pPr algn="just">
                        <a:spcAft>
                          <a:spcPts val="0"/>
                        </a:spcAft>
                      </a:pPr>
                      <a:r>
                        <a:rPr lang="es-ES" sz="1100" b="1" dirty="0" smtClean="0">
                          <a:solidFill>
                            <a:srgbClr val="FFFFFF"/>
                          </a:solidFill>
                          <a:latin typeface="Arial Narrow"/>
                          <a:ea typeface="Times New Roman"/>
                          <a:cs typeface="Arial"/>
                        </a:rPr>
                        <a:t>LA PATERNIDAD I: </a:t>
                      </a:r>
                      <a:r>
                        <a:rPr lang="es-ES" sz="1100" b="1" dirty="0">
                          <a:solidFill>
                            <a:srgbClr val="FFFFFF"/>
                          </a:solidFill>
                          <a:latin typeface="Arial Narrow"/>
                          <a:ea typeface="Times New Roman"/>
                          <a:cs typeface="Arial"/>
                        </a:rPr>
                        <a:t>"Qué es ser hombre"</a:t>
                      </a:r>
                      <a:endParaRPr lang="es-MX" sz="1100" dirty="0">
                        <a:latin typeface="Times New Roman"/>
                        <a:ea typeface="Times New Roman"/>
                        <a:cs typeface="Times New Roman"/>
                      </a:endParaRPr>
                    </a:p>
                  </a:txBody>
                  <a:tcPr marL="8774" marR="8774" marT="8774" marB="8774" anchor="ctr">
                    <a:lnL>
                      <a:noFill/>
                    </a:lnL>
                    <a:lnR>
                      <a:noFill/>
                    </a:lnR>
                    <a:lnT>
                      <a:noFill/>
                    </a:lnT>
                    <a:lnB>
                      <a:noFill/>
                    </a:lnB>
                    <a:solidFill>
                      <a:schemeClr val="accent5">
                        <a:lumMod val="50000"/>
                      </a:schemeClr>
                    </a:solidFill>
                  </a:tcPr>
                </a:tc>
              </a:tr>
              <a:tr h="333386">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8774" marR="8774" marT="8774" marB="8774"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El concepto que en la actualidad tenemos de “ser hombre”, deja mucho qué desear dentro del contexto familiar. Pero, ¿cuál es el </a:t>
                      </a:r>
                      <a:r>
                        <a:rPr lang="es-ES" sz="1100" dirty="0" smtClean="0">
                          <a:solidFill>
                            <a:srgbClr val="000000"/>
                          </a:solidFill>
                          <a:latin typeface="Arial Narrow"/>
                          <a:ea typeface="Times New Roman"/>
                          <a:cs typeface="Arial"/>
                        </a:rPr>
                        <a:t>verdadero </a:t>
                      </a:r>
                      <a:r>
                        <a:rPr lang="es-ES" sz="1100" dirty="0">
                          <a:solidFill>
                            <a:srgbClr val="000000"/>
                          </a:solidFill>
                          <a:latin typeface="Arial Narrow"/>
                          <a:ea typeface="Times New Roman"/>
                          <a:cs typeface="Arial"/>
                        </a:rPr>
                        <a:t>significado de “ser hombre”? Este es un tema indispensable para todo padre que desea sacar adelante a su familia con responsabilidad. </a:t>
                      </a:r>
                      <a:endParaRPr lang="es-MX" sz="1100" dirty="0">
                        <a:latin typeface="Times New Roman"/>
                        <a:ea typeface="Times New Roman"/>
                        <a:cs typeface="Times New Roman"/>
                      </a:endParaRPr>
                    </a:p>
                  </a:txBody>
                  <a:tcPr marL="8774" marR="8774" marT="8774" marB="8774" anchor="ctr">
                    <a:lnL>
                      <a:noFill/>
                    </a:lnL>
                    <a:lnR>
                      <a:noFill/>
                    </a:lnR>
                    <a:lnT>
                      <a:noFill/>
                    </a:lnT>
                    <a:lnB>
                      <a:noFill/>
                    </a:lnB>
                    <a:solidFill>
                      <a:srgbClr val="FFFFFF"/>
                    </a:solidFill>
                  </a:tcPr>
                </a:tc>
              </a:tr>
              <a:tr h="84816">
                <a:tc>
                  <a:txBody>
                    <a:bodyPr/>
                    <a:lstStyle/>
                    <a:p>
                      <a:pPr algn="ctr">
                        <a:spcAft>
                          <a:spcPts val="0"/>
                        </a:spcAft>
                      </a:pPr>
                      <a:r>
                        <a:rPr lang="es-ES" sz="1100" b="1">
                          <a:solidFill>
                            <a:srgbClr val="FFFFFF"/>
                          </a:solidFill>
                          <a:latin typeface="Arial Narrow"/>
                          <a:ea typeface="Times New Roman"/>
                          <a:cs typeface="Arial"/>
                        </a:rPr>
                        <a:t>0079</a:t>
                      </a:r>
                      <a:endParaRPr lang="es-MX" sz="1100">
                        <a:latin typeface="Times New Roman"/>
                        <a:ea typeface="Times New Roman"/>
                        <a:cs typeface="Times New Roman"/>
                      </a:endParaRPr>
                    </a:p>
                  </a:txBody>
                  <a:tcPr marL="8774" marR="8774" marT="8774" marB="8774" anchor="ctr">
                    <a:lnL>
                      <a:noFill/>
                    </a:lnL>
                    <a:lnR>
                      <a:noFill/>
                    </a:lnR>
                    <a:lnT>
                      <a:noFill/>
                    </a:lnT>
                    <a:lnB>
                      <a:noFill/>
                    </a:lnB>
                    <a:solidFill>
                      <a:srgbClr val="0062A5"/>
                    </a:solidFill>
                  </a:tcPr>
                </a:tc>
                <a:tc>
                  <a:txBody>
                    <a:bodyPr/>
                    <a:lstStyle/>
                    <a:p>
                      <a:pPr algn="just">
                        <a:spcAft>
                          <a:spcPts val="0"/>
                        </a:spcAft>
                      </a:pPr>
                      <a:r>
                        <a:rPr lang="es-ES" sz="1100" b="1" dirty="0" smtClean="0">
                          <a:solidFill>
                            <a:srgbClr val="FFFFFF"/>
                          </a:solidFill>
                          <a:latin typeface="Arial Narrow"/>
                          <a:ea typeface="Times New Roman"/>
                          <a:cs typeface="Arial"/>
                        </a:rPr>
                        <a:t>LA PATERNIDAD II: </a:t>
                      </a:r>
                      <a:r>
                        <a:rPr lang="es-ES" sz="1100" b="1" dirty="0">
                          <a:solidFill>
                            <a:srgbClr val="FFFFFF"/>
                          </a:solidFill>
                          <a:latin typeface="Arial Narrow"/>
                          <a:ea typeface="Times New Roman"/>
                          <a:cs typeface="Arial"/>
                        </a:rPr>
                        <a:t>"¿Qué es ser padre?" </a:t>
                      </a:r>
                      <a:endParaRPr lang="es-MX" sz="1100" dirty="0">
                        <a:latin typeface="Times New Roman"/>
                        <a:ea typeface="Times New Roman"/>
                        <a:cs typeface="Times New Roman"/>
                      </a:endParaRPr>
                    </a:p>
                  </a:txBody>
                  <a:tcPr marL="8774" marR="8774" marT="8774" marB="8774" anchor="ctr">
                    <a:lnL>
                      <a:noFill/>
                    </a:lnL>
                    <a:lnR>
                      <a:noFill/>
                    </a:lnR>
                    <a:lnT>
                      <a:noFill/>
                    </a:lnT>
                    <a:lnB>
                      <a:noFill/>
                    </a:lnB>
                    <a:solidFill>
                      <a:schemeClr val="accent5">
                        <a:lumMod val="50000"/>
                      </a:schemeClr>
                    </a:solidFill>
                  </a:tcPr>
                </a:tc>
              </a:tr>
              <a:tr h="523892">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8774" marR="8774" marT="8774" marB="8774"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El concepto tan devaluado de la masculinidad en nuestros días explica el abandono de las responsabilidades dentro del hogar por parte de quienes debieran asumir el papel de jefes en la familia. Este tema describe de manera muy interesante las necesidades que debe cubrir el varón en su casa, y hace un llamado a los hombres a retomar su responsabilidad de guías y compañeros en el hogar. Varón, ¿sabes lo que significa ser padre? ¿Estás cumpliendo tu papel de padre en casa? </a:t>
                      </a:r>
                      <a:endParaRPr lang="es-MX" sz="1100" dirty="0">
                        <a:latin typeface="Times New Roman"/>
                        <a:ea typeface="Times New Roman"/>
                        <a:cs typeface="Times New Roman"/>
                      </a:endParaRPr>
                    </a:p>
                  </a:txBody>
                  <a:tcPr marL="8774" marR="8774" marT="8774" marB="8774" anchor="ctr">
                    <a:lnL>
                      <a:noFill/>
                    </a:lnL>
                    <a:lnR>
                      <a:noFill/>
                    </a:lnR>
                    <a:lnT>
                      <a:noFill/>
                    </a:lnT>
                    <a:lnB>
                      <a:noFill/>
                    </a:lnB>
                    <a:solidFill>
                      <a:srgbClr val="FFFFFF"/>
                    </a:solidFill>
                  </a:tcPr>
                </a:tc>
              </a:tr>
            </a:tbl>
          </a:graphicData>
        </a:graphic>
      </p:graphicFrame>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144587" y="1512790"/>
          <a:ext cx="7634288" cy="4620227"/>
        </p:xfrm>
        <a:graphic>
          <a:graphicData uri="http://schemas.openxmlformats.org/drawingml/2006/table">
            <a:tbl>
              <a:tblPr/>
              <a:tblGrid>
                <a:gridCol w="641331"/>
                <a:gridCol w="6992957"/>
              </a:tblGrid>
              <a:tr h="100594">
                <a:tc>
                  <a:txBody>
                    <a:bodyPr/>
                    <a:lstStyle/>
                    <a:p>
                      <a:pPr algn="ctr">
                        <a:spcAft>
                          <a:spcPts val="0"/>
                        </a:spcAft>
                      </a:pPr>
                      <a:r>
                        <a:rPr lang="es-ES" sz="1100" b="1" dirty="0">
                          <a:solidFill>
                            <a:srgbClr val="FFFFFF"/>
                          </a:solidFill>
                          <a:latin typeface="Arial Narrow"/>
                          <a:ea typeface="Times New Roman"/>
                          <a:cs typeface="Arial"/>
                        </a:rPr>
                        <a:t>0080</a:t>
                      </a:r>
                      <a:endParaRPr lang="es-MX" sz="1100" dirty="0">
                        <a:latin typeface="Times New Roman"/>
                        <a:ea typeface="Times New Roman"/>
                        <a:cs typeface="Times New Roman"/>
                      </a:endParaRPr>
                    </a:p>
                  </a:txBody>
                  <a:tcPr marL="10059" marR="10059" marT="10059" marB="10059"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LOS GRANDES ERRORES QUE COMETE </a:t>
                      </a:r>
                      <a:r>
                        <a:rPr lang="es-ES" sz="1100" b="1" dirty="0" smtClean="0">
                          <a:solidFill>
                            <a:srgbClr val="FFFFFF"/>
                          </a:solidFill>
                          <a:latin typeface="Arial Narrow"/>
                          <a:ea typeface="Times New Roman"/>
                          <a:cs typeface="Arial"/>
                        </a:rPr>
                        <a:t> LA MUJER EN EL </a:t>
                      </a:r>
                      <a:r>
                        <a:rPr lang="es-ES" sz="1100" b="1" dirty="0">
                          <a:solidFill>
                            <a:srgbClr val="FFFFFF"/>
                          </a:solidFill>
                          <a:latin typeface="Arial Narrow"/>
                          <a:ea typeface="Times New Roman"/>
                          <a:cs typeface="Arial"/>
                        </a:rPr>
                        <a:t>HOGAR </a:t>
                      </a:r>
                      <a:endParaRPr lang="es-MX" sz="1100" dirty="0">
                        <a:latin typeface="Times New Roman"/>
                        <a:ea typeface="Times New Roman"/>
                        <a:cs typeface="Times New Roman"/>
                      </a:endParaRPr>
                    </a:p>
                  </a:txBody>
                  <a:tcPr marL="10059" marR="10059" marT="10059" marB="10059" anchor="ctr">
                    <a:lnL>
                      <a:noFill/>
                    </a:lnL>
                    <a:lnR>
                      <a:noFill/>
                    </a:lnR>
                    <a:lnT>
                      <a:noFill/>
                    </a:lnT>
                    <a:lnB>
                      <a:noFill/>
                    </a:lnB>
                    <a:solidFill>
                      <a:schemeClr val="accent5">
                        <a:lumMod val="50000"/>
                      </a:schemeClr>
                    </a:solidFill>
                  </a:tcPr>
                </a:tc>
              </a:tr>
              <a:tr h="663921">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0059" marR="10059" marT="10059" marB="10059"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El papel de la mujer siempre ha sido de mucha influencia dentro del seno familiar, sin embargo los errores que ella comete pueden ser también determinantes en la formación de sus hijos y la relación con su esposo. El actuar de una manera consentidora, el querer resolver todos los problemas sin consultar a su marido entre otros más, suelen ser los errores más comunes en las mujeres. Este es un programa indispensable para toda madre que desea desenvolverse con éxito en el hogar. </a:t>
                      </a:r>
                      <a:endParaRPr lang="es-MX" sz="1100">
                        <a:latin typeface="Times New Roman"/>
                        <a:ea typeface="Times New Roman"/>
                        <a:cs typeface="Times New Roman"/>
                      </a:endParaRPr>
                    </a:p>
                  </a:txBody>
                  <a:tcPr marL="10059" marR="10059" marT="10059" marB="10059" anchor="ctr">
                    <a:lnL>
                      <a:noFill/>
                    </a:lnL>
                    <a:lnR>
                      <a:noFill/>
                    </a:lnR>
                    <a:lnT>
                      <a:noFill/>
                    </a:lnT>
                    <a:lnB>
                      <a:noFill/>
                    </a:lnB>
                    <a:solidFill>
                      <a:srgbClr val="FFFFFF"/>
                    </a:solidFill>
                  </a:tcPr>
                </a:tc>
              </a:tr>
              <a:tr h="100594">
                <a:tc>
                  <a:txBody>
                    <a:bodyPr/>
                    <a:lstStyle/>
                    <a:p>
                      <a:pPr algn="ctr">
                        <a:spcAft>
                          <a:spcPts val="0"/>
                        </a:spcAft>
                      </a:pPr>
                      <a:r>
                        <a:rPr lang="es-ES" sz="1100" b="1">
                          <a:solidFill>
                            <a:srgbClr val="FFFFFF"/>
                          </a:solidFill>
                          <a:latin typeface="Arial Narrow"/>
                          <a:ea typeface="Times New Roman"/>
                          <a:cs typeface="Arial"/>
                        </a:rPr>
                        <a:t>0081</a:t>
                      </a:r>
                      <a:endParaRPr lang="es-MX" sz="1100">
                        <a:latin typeface="Times New Roman"/>
                        <a:ea typeface="Times New Roman"/>
                        <a:cs typeface="Times New Roman"/>
                      </a:endParaRPr>
                    </a:p>
                  </a:txBody>
                  <a:tcPr marL="10059" marR="10059" marT="10059" marB="10059"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¿QUÉ NECESITAN NUESTROS HIJOS?</a:t>
                      </a:r>
                      <a:endParaRPr lang="es-MX" sz="1100" dirty="0">
                        <a:latin typeface="Times New Roman"/>
                        <a:ea typeface="Times New Roman"/>
                        <a:cs typeface="Times New Roman"/>
                      </a:endParaRPr>
                    </a:p>
                  </a:txBody>
                  <a:tcPr marL="10059" marR="10059" marT="10059" marB="10059" anchor="ctr">
                    <a:lnL>
                      <a:noFill/>
                    </a:lnL>
                    <a:lnR>
                      <a:noFill/>
                    </a:lnR>
                    <a:lnT>
                      <a:noFill/>
                    </a:lnT>
                    <a:lnB>
                      <a:noFill/>
                    </a:lnB>
                    <a:solidFill>
                      <a:schemeClr val="accent5">
                        <a:lumMod val="50000"/>
                      </a:schemeClr>
                    </a:solidFill>
                  </a:tcPr>
                </a:tc>
              </a:tr>
              <a:tr h="0">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0059" marR="10059" marT="10059" marB="10059"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Los padres debemos estar concientes de que las discusiones en casa, los pleitos entre papá y mamá, son un veneno mortal para la estabilidad emocional de nuestros hijos. La primera necesidad de ellos es tener una familia unida. La violencia intrafamiliar, la falta de comunicación con los padres, el adulterio, el divorcio, son circunstancias que ponen en desventaja el sano desarrollo de los jóvenes. Este tema mostrará cada una de las cualidades, actitudes y acciones que deben abrazar los padres responsables que desean tener hijos satisfechos, completos, que nada les falte para ser triunfadores en la vida. </a:t>
                      </a:r>
                      <a:endParaRPr lang="es-MX" sz="1100" dirty="0">
                        <a:latin typeface="Times New Roman"/>
                        <a:ea typeface="Times New Roman"/>
                        <a:cs typeface="Times New Roman"/>
                      </a:endParaRPr>
                    </a:p>
                  </a:txBody>
                  <a:tcPr marL="10059" marR="10059" marT="10059" marB="10059" anchor="ctr">
                    <a:lnL>
                      <a:noFill/>
                    </a:lnL>
                    <a:lnR>
                      <a:noFill/>
                    </a:lnR>
                    <a:lnT>
                      <a:noFill/>
                    </a:lnT>
                    <a:lnB>
                      <a:noFill/>
                    </a:lnB>
                    <a:solidFill>
                      <a:srgbClr val="FFFFFF"/>
                    </a:solidFill>
                  </a:tcPr>
                </a:tc>
              </a:tr>
              <a:tr h="100594">
                <a:tc>
                  <a:txBody>
                    <a:bodyPr/>
                    <a:lstStyle/>
                    <a:p>
                      <a:pPr algn="ctr">
                        <a:spcAft>
                          <a:spcPts val="0"/>
                        </a:spcAft>
                      </a:pPr>
                      <a:r>
                        <a:rPr lang="es-ES" sz="1100" b="1">
                          <a:solidFill>
                            <a:srgbClr val="FFFFFF"/>
                          </a:solidFill>
                          <a:latin typeface="Arial Narrow"/>
                          <a:ea typeface="Times New Roman"/>
                          <a:cs typeface="Arial"/>
                        </a:rPr>
                        <a:t>0082</a:t>
                      </a:r>
                      <a:endParaRPr lang="es-MX" sz="1100">
                        <a:latin typeface="Times New Roman"/>
                        <a:ea typeface="Times New Roman"/>
                        <a:cs typeface="Times New Roman"/>
                      </a:endParaRPr>
                    </a:p>
                  </a:txBody>
                  <a:tcPr marL="10059" marR="10059" marT="10059" marB="10059" anchor="ctr">
                    <a:lnL>
                      <a:noFill/>
                    </a:lnL>
                    <a:lnR>
                      <a:noFill/>
                    </a:lnR>
                    <a:lnT>
                      <a:noFill/>
                    </a:lnT>
                    <a:lnB>
                      <a:noFill/>
                    </a:lnB>
                    <a:solidFill>
                      <a:srgbClr val="0062A5"/>
                    </a:solidFill>
                  </a:tcPr>
                </a:tc>
                <a:tc>
                  <a:txBody>
                    <a:bodyPr/>
                    <a:lstStyle/>
                    <a:p>
                      <a:pPr algn="just">
                        <a:spcAft>
                          <a:spcPts val="0"/>
                        </a:spcAft>
                      </a:pPr>
                      <a:r>
                        <a:rPr lang="es-ES" sz="1100" b="1" dirty="0" smtClean="0">
                          <a:solidFill>
                            <a:srgbClr val="FFFFFF"/>
                          </a:solidFill>
                          <a:latin typeface="Arial Narrow"/>
                          <a:ea typeface="Times New Roman"/>
                          <a:cs typeface="Arial"/>
                        </a:rPr>
                        <a:t>LA</a:t>
                      </a:r>
                      <a:r>
                        <a:rPr lang="es-ES" sz="1100" b="1" baseline="0" dirty="0" smtClean="0">
                          <a:solidFill>
                            <a:srgbClr val="FFFFFF"/>
                          </a:solidFill>
                          <a:latin typeface="Arial Narrow"/>
                          <a:ea typeface="Times New Roman"/>
                          <a:cs typeface="Arial"/>
                        </a:rPr>
                        <a:t> FELICIDAD AL </a:t>
                      </a:r>
                      <a:r>
                        <a:rPr lang="es-ES" sz="1100" b="1" dirty="0" smtClean="0">
                          <a:solidFill>
                            <a:srgbClr val="FFFFFF"/>
                          </a:solidFill>
                          <a:latin typeface="Arial Narrow"/>
                          <a:ea typeface="Times New Roman"/>
                          <a:cs typeface="Arial"/>
                        </a:rPr>
                        <a:t>ALCANCE DE LA FAMILIA </a:t>
                      </a:r>
                      <a:endParaRPr lang="es-MX" sz="1100" dirty="0">
                        <a:latin typeface="Times New Roman"/>
                        <a:ea typeface="Times New Roman"/>
                        <a:cs typeface="Times New Roman"/>
                      </a:endParaRPr>
                    </a:p>
                  </a:txBody>
                  <a:tcPr marL="10059" marR="10059" marT="10059" marB="10059" anchor="ctr">
                    <a:lnL>
                      <a:noFill/>
                    </a:lnL>
                    <a:lnR>
                      <a:noFill/>
                    </a:lnR>
                    <a:lnT>
                      <a:noFill/>
                    </a:lnT>
                    <a:lnB>
                      <a:noFill/>
                    </a:lnB>
                    <a:solidFill>
                      <a:schemeClr val="accent5">
                        <a:lumMod val="50000"/>
                      </a:schemeClr>
                    </a:solidFill>
                  </a:tcPr>
                </a:tc>
              </a:tr>
              <a:tr h="663921">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0059" marR="10059" marT="10059" marB="10059"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En un mundo lleno de dificultades, en el que la familia está siendo fuertemente agobiada y dañada por la economía, el divorcio y la violencia... nos preguntamos: ¿será posible que una familia pueda ser realmente feliz y funcionar correctamente? Este es el tema que hoy abordará el Dr. Salvador Cárdenas, donde nos dará los puntos claves que nos demostrarán que aún es posible alcanzar la felicidad en el hogar. ¡Disfrute este programa con sus hijos! </a:t>
                      </a:r>
                      <a:endParaRPr lang="es-MX" sz="1100">
                        <a:latin typeface="Times New Roman"/>
                        <a:ea typeface="Times New Roman"/>
                        <a:cs typeface="Times New Roman"/>
                      </a:endParaRPr>
                    </a:p>
                  </a:txBody>
                  <a:tcPr marL="10059" marR="10059" marT="10059" marB="10059" anchor="ctr">
                    <a:lnL>
                      <a:noFill/>
                    </a:lnL>
                    <a:lnR>
                      <a:noFill/>
                    </a:lnR>
                    <a:lnT>
                      <a:noFill/>
                    </a:lnT>
                    <a:lnB>
                      <a:noFill/>
                    </a:lnB>
                    <a:solidFill>
                      <a:srgbClr val="FFFFFF"/>
                    </a:solidFill>
                  </a:tcPr>
                </a:tc>
              </a:tr>
              <a:tr h="100594">
                <a:tc>
                  <a:txBody>
                    <a:bodyPr/>
                    <a:lstStyle/>
                    <a:p>
                      <a:pPr algn="ctr">
                        <a:spcAft>
                          <a:spcPts val="0"/>
                        </a:spcAft>
                      </a:pPr>
                      <a:r>
                        <a:rPr lang="es-ES" sz="1100" b="1">
                          <a:solidFill>
                            <a:srgbClr val="FFFFFF"/>
                          </a:solidFill>
                          <a:latin typeface="Arial Narrow"/>
                          <a:ea typeface="Times New Roman"/>
                          <a:cs typeface="Arial"/>
                        </a:rPr>
                        <a:t>0083</a:t>
                      </a:r>
                      <a:endParaRPr lang="es-MX" sz="1100">
                        <a:latin typeface="Times New Roman"/>
                        <a:ea typeface="Times New Roman"/>
                        <a:cs typeface="Times New Roman"/>
                      </a:endParaRPr>
                    </a:p>
                  </a:txBody>
                  <a:tcPr marL="10059" marR="10059" marT="10059" marB="10059" anchor="ctr">
                    <a:lnL>
                      <a:noFill/>
                    </a:lnL>
                    <a:lnR>
                      <a:noFill/>
                    </a:lnR>
                    <a:lnT>
                      <a:noFill/>
                    </a:lnT>
                    <a:lnB>
                      <a:noFill/>
                    </a:lnB>
                    <a:solidFill>
                      <a:srgbClr val="0062A5"/>
                    </a:solidFill>
                  </a:tcPr>
                </a:tc>
                <a:tc>
                  <a:txBody>
                    <a:bodyPr/>
                    <a:lstStyle/>
                    <a:p>
                      <a:pPr algn="just">
                        <a:spcAft>
                          <a:spcPts val="0"/>
                        </a:spcAft>
                      </a:pPr>
                      <a:r>
                        <a:rPr lang="es-ES" sz="1100" b="1" dirty="0" smtClean="0">
                          <a:solidFill>
                            <a:srgbClr val="FFFFFF"/>
                          </a:solidFill>
                          <a:latin typeface="Arial Narrow"/>
                          <a:ea typeface="Times New Roman"/>
                          <a:cs typeface="Arial"/>
                        </a:rPr>
                        <a:t>LAS HERIDAS DE LA INFIDELIDAD </a:t>
                      </a:r>
                      <a:endParaRPr lang="es-MX" sz="1100" dirty="0">
                        <a:latin typeface="Times New Roman"/>
                        <a:ea typeface="Times New Roman"/>
                        <a:cs typeface="Times New Roman"/>
                      </a:endParaRPr>
                    </a:p>
                  </a:txBody>
                  <a:tcPr marL="10059" marR="10059" marT="10059" marB="10059" anchor="ctr">
                    <a:lnL>
                      <a:noFill/>
                    </a:lnL>
                    <a:lnR>
                      <a:noFill/>
                    </a:lnR>
                    <a:lnT>
                      <a:noFill/>
                    </a:lnT>
                    <a:lnB>
                      <a:noFill/>
                    </a:lnB>
                    <a:solidFill>
                      <a:schemeClr val="accent5">
                        <a:lumMod val="50000"/>
                      </a:schemeClr>
                    </a:solidFill>
                  </a:tcPr>
                </a:tc>
              </a:tr>
              <a:tr h="824871">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0059" marR="10059" marT="10059" marB="10059"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¿Qué ocurre con el cónyuge cuando descubre una relación de adulterio en su pareja? ¿Cuáles son las terribles consecuencias en los hijos, cuando son defraudados por uno de sus padres? ¿Cómo se debe reaccionar ante las heridas que el adulterio causa en los hogares? Estas son muchas de las interrogantes que continuamente nos formula nuestro auditorio; por tal motivo el Dr. Cárdenas aborda en esta ocasión el tema de la infidelidad conyugal, dando respuestas concretas que ayudarán a evitar un derrumbe total en casa, mostrando además el camino para vencer por encima de las crisis más profundas. </a:t>
                      </a:r>
                      <a:endParaRPr lang="es-MX" sz="1100">
                        <a:latin typeface="Times New Roman"/>
                        <a:ea typeface="Times New Roman"/>
                        <a:cs typeface="Times New Roman"/>
                      </a:endParaRPr>
                    </a:p>
                  </a:txBody>
                  <a:tcPr marL="10059" marR="10059" marT="10059" marB="10059" anchor="ctr">
                    <a:lnL>
                      <a:noFill/>
                    </a:lnL>
                    <a:lnR>
                      <a:noFill/>
                    </a:lnR>
                    <a:lnT>
                      <a:noFill/>
                    </a:lnT>
                    <a:lnB>
                      <a:noFill/>
                    </a:lnB>
                    <a:solidFill>
                      <a:srgbClr val="FFFFFF"/>
                    </a:solidFill>
                  </a:tcPr>
                </a:tc>
              </a:tr>
              <a:tr h="100594">
                <a:tc>
                  <a:txBody>
                    <a:bodyPr/>
                    <a:lstStyle/>
                    <a:p>
                      <a:pPr algn="ctr">
                        <a:spcAft>
                          <a:spcPts val="0"/>
                        </a:spcAft>
                      </a:pPr>
                      <a:r>
                        <a:rPr lang="es-ES" sz="1100" b="1">
                          <a:solidFill>
                            <a:srgbClr val="FFFFFF"/>
                          </a:solidFill>
                          <a:latin typeface="Arial Narrow"/>
                          <a:ea typeface="Times New Roman"/>
                          <a:cs typeface="Arial"/>
                        </a:rPr>
                        <a:t>0084</a:t>
                      </a:r>
                      <a:endParaRPr lang="es-MX" sz="1100">
                        <a:latin typeface="Times New Roman"/>
                        <a:ea typeface="Times New Roman"/>
                        <a:cs typeface="Times New Roman"/>
                      </a:endParaRPr>
                    </a:p>
                  </a:txBody>
                  <a:tcPr marL="10059" marR="10059" marT="10059" marB="10059" anchor="ctr">
                    <a:lnL>
                      <a:noFill/>
                    </a:lnL>
                    <a:lnR>
                      <a:noFill/>
                    </a:lnR>
                    <a:lnT>
                      <a:noFill/>
                    </a:lnT>
                    <a:lnB>
                      <a:noFill/>
                    </a:lnB>
                    <a:solidFill>
                      <a:srgbClr val="0062A5"/>
                    </a:solidFill>
                  </a:tcPr>
                </a:tc>
                <a:tc>
                  <a:txBody>
                    <a:bodyPr/>
                    <a:lstStyle/>
                    <a:p>
                      <a:pPr algn="just">
                        <a:spcAft>
                          <a:spcPts val="0"/>
                        </a:spcAft>
                      </a:pPr>
                      <a:r>
                        <a:rPr lang="es-ES" sz="1100" b="1" dirty="0" smtClean="0">
                          <a:solidFill>
                            <a:srgbClr val="FFFFFF"/>
                          </a:solidFill>
                          <a:latin typeface="Arial Narrow"/>
                          <a:ea typeface="Times New Roman"/>
                          <a:cs typeface="Arial"/>
                        </a:rPr>
                        <a:t>LA PROBLEMÁTICA DE LAS </a:t>
                      </a:r>
                      <a:r>
                        <a:rPr lang="es-ES" sz="1100" b="1" dirty="0">
                          <a:solidFill>
                            <a:srgbClr val="FFFFFF"/>
                          </a:solidFill>
                          <a:latin typeface="Arial Narrow"/>
                          <a:ea typeface="Times New Roman"/>
                          <a:cs typeface="Arial"/>
                        </a:rPr>
                        <a:t>MADRES SOLTERAS </a:t>
                      </a:r>
                      <a:endParaRPr lang="es-MX" sz="1100" dirty="0">
                        <a:latin typeface="Times New Roman"/>
                        <a:ea typeface="Times New Roman"/>
                        <a:cs typeface="Times New Roman"/>
                      </a:endParaRPr>
                    </a:p>
                  </a:txBody>
                  <a:tcPr marL="10059" marR="10059" marT="10059" marB="10059" anchor="ctr">
                    <a:lnL>
                      <a:noFill/>
                    </a:lnL>
                    <a:lnR>
                      <a:noFill/>
                    </a:lnR>
                    <a:lnT>
                      <a:noFill/>
                    </a:lnT>
                    <a:lnB>
                      <a:noFill/>
                    </a:lnB>
                    <a:solidFill>
                      <a:schemeClr val="accent5">
                        <a:lumMod val="50000"/>
                      </a:schemeClr>
                    </a:solidFill>
                  </a:tcPr>
                </a:tc>
              </a:tr>
              <a:tr h="583445">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0059" marR="10059" marT="10059" marB="10059"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Este programa brinda una respuesta contundente a todas aquellas mujeres que están enfrentando solas una maternidad. Es un análisis serio de cada una de las debilidades y necesidades que experimentan las madres solteras, y una serie de consejos muy prácticos para salir adelante de esa impotencia y soledad, que invaden frecuentemente a la mujer que está atravesando esta difícil situación. </a:t>
                      </a:r>
                      <a:endParaRPr lang="es-MX" sz="1100" dirty="0">
                        <a:latin typeface="Times New Roman"/>
                        <a:ea typeface="Times New Roman"/>
                        <a:cs typeface="Times New Roman"/>
                      </a:endParaRPr>
                    </a:p>
                  </a:txBody>
                  <a:tcPr marL="10059" marR="10059" marT="10059" marB="10059" anchor="ctr">
                    <a:lnL>
                      <a:noFill/>
                    </a:lnL>
                    <a:lnR>
                      <a:noFill/>
                    </a:lnR>
                    <a:lnT>
                      <a:noFill/>
                    </a:lnT>
                    <a:lnB>
                      <a:noFill/>
                    </a:lnB>
                    <a:solidFill>
                      <a:srgbClr val="FFFFFF"/>
                    </a:solidFill>
                  </a:tcPr>
                </a:tc>
              </a:tr>
            </a:tbl>
          </a:graphicData>
        </a:graphic>
      </p:graphicFrame>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144588" y="1494477"/>
          <a:ext cx="7634287" cy="4997200"/>
        </p:xfrm>
        <a:graphic>
          <a:graphicData uri="http://schemas.openxmlformats.org/drawingml/2006/table">
            <a:tbl>
              <a:tblPr/>
              <a:tblGrid>
                <a:gridCol w="610372"/>
                <a:gridCol w="7023915"/>
              </a:tblGrid>
              <a:tr h="151642">
                <a:tc>
                  <a:txBody>
                    <a:bodyPr/>
                    <a:lstStyle/>
                    <a:p>
                      <a:pPr algn="ctr">
                        <a:spcAft>
                          <a:spcPts val="0"/>
                        </a:spcAft>
                      </a:pPr>
                      <a:r>
                        <a:rPr lang="es-ES" sz="1100" b="1" dirty="0">
                          <a:solidFill>
                            <a:srgbClr val="FFFFFF"/>
                          </a:solidFill>
                          <a:latin typeface="Arial Narrow"/>
                          <a:ea typeface="Times New Roman"/>
                          <a:cs typeface="Arial"/>
                        </a:rPr>
                        <a:t>0085</a:t>
                      </a:r>
                      <a:endParaRPr lang="es-MX" sz="1100" dirty="0">
                        <a:latin typeface="Times New Roman"/>
                        <a:ea typeface="Times New Roman"/>
                        <a:cs typeface="Times New Roman"/>
                      </a:endParaRPr>
                    </a:p>
                  </a:txBody>
                  <a:tcPr marL="15164" marR="15164" marT="15164" marB="15164"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TRASTORNO DE DÉFICIT DE ATENCIÓN E HIPERACTIVIDAD (TDA-H)</a:t>
                      </a:r>
                      <a:endParaRPr lang="es-MX" sz="1100" dirty="0">
                        <a:latin typeface="Times New Roman"/>
                        <a:ea typeface="Times New Roman"/>
                        <a:cs typeface="Times New Roman"/>
                      </a:endParaRPr>
                    </a:p>
                  </a:txBody>
                  <a:tcPr marL="15164" marR="15164" marT="15164" marB="15164" anchor="ctr">
                    <a:lnL>
                      <a:noFill/>
                    </a:lnL>
                    <a:lnR>
                      <a:noFill/>
                    </a:lnR>
                    <a:lnT>
                      <a:noFill/>
                    </a:lnT>
                    <a:lnB>
                      <a:noFill/>
                    </a:lnB>
                    <a:solidFill>
                      <a:schemeClr val="accent5">
                        <a:lumMod val="50000"/>
                      </a:schemeClr>
                    </a:solidFill>
                  </a:tcPr>
                </a:tc>
              </a:tr>
              <a:tr h="515582">
                <a:tc>
                  <a:txBody>
                    <a:bodyPr/>
                    <a:lstStyle/>
                    <a:p>
                      <a:pPr algn="just">
                        <a:spcAft>
                          <a:spcPts val="0"/>
                        </a:spcAft>
                      </a:pPr>
                      <a:r>
                        <a:rPr lang="es-ES" sz="1100" dirty="0">
                          <a:latin typeface="Arial Narrow"/>
                          <a:ea typeface="Times New Roman"/>
                          <a:cs typeface="Arial"/>
                        </a:rPr>
                        <a:t> </a:t>
                      </a:r>
                      <a:endParaRPr lang="es-MX" sz="1100" dirty="0">
                        <a:latin typeface="Times New Roman"/>
                        <a:ea typeface="Times New Roman"/>
                        <a:cs typeface="Times New Roman"/>
                      </a:endParaRPr>
                    </a:p>
                  </a:txBody>
                  <a:tcPr marL="15164" marR="15164" marT="15164" marB="15164"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¿Has notado que tu hijo se comporta de una manera muy impulsiva para su edad... no puede estar quieto, y se distrae con mucha frecuencia? Más que un carácter rebelde, el problema de conducta en los niños es en muchas ocasiones, una afectación neurobiológica que requiere atención médica, y sobre todas las cosas, paciencia y dedicación. Ser padre de un niño hiperactivo es un doble reto. ¿Estás dispuesto a enfrentarlo con amor? </a:t>
                      </a:r>
                      <a:endParaRPr lang="es-MX" sz="1100" dirty="0">
                        <a:latin typeface="Times New Roman"/>
                        <a:ea typeface="Times New Roman"/>
                        <a:cs typeface="Times New Roman"/>
                      </a:endParaRPr>
                    </a:p>
                  </a:txBody>
                  <a:tcPr marL="15164" marR="15164" marT="15164" marB="15164" anchor="ctr">
                    <a:lnL>
                      <a:noFill/>
                    </a:lnL>
                    <a:lnR>
                      <a:noFill/>
                    </a:lnR>
                    <a:lnT>
                      <a:noFill/>
                    </a:lnT>
                    <a:lnB>
                      <a:noFill/>
                    </a:lnB>
                    <a:solidFill>
                      <a:srgbClr val="FFFFFF"/>
                    </a:solidFill>
                  </a:tcPr>
                </a:tc>
              </a:tr>
              <a:tr h="151642">
                <a:tc>
                  <a:txBody>
                    <a:bodyPr/>
                    <a:lstStyle/>
                    <a:p>
                      <a:pPr algn="ctr">
                        <a:spcAft>
                          <a:spcPts val="0"/>
                        </a:spcAft>
                      </a:pPr>
                      <a:r>
                        <a:rPr lang="es-ES" sz="1100" b="1">
                          <a:solidFill>
                            <a:srgbClr val="FFFFFF"/>
                          </a:solidFill>
                          <a:latin typeface="Arial Narrow"/>
                          <a:ea typeface="Times New Roman"/>
                          <a:cs typeface="Arial"/>
                        </a:rPr>
                        <a:t>0086</a:t>
                      </a:r>
                      <a:endParaRPr lang="es-MX" sz="1100">
                        <a:latin typeface="Times New Roman"/>
                        <a:ea typeface="Times New Roman"/>
                        <a:cs typeface="Times New Roman"/>
                      </a:endParaRPr>
                    </a:p>
                  </a:txBody>
                  <a:tcPr marL="15164" marR="15164" marT="15164" marB="15164" anchor="ctr">
                    <a:lnL>
                      <a:noFill/>
                    </a:lnL>
                    <a:lnR>
                      <a:noFill/>
                    </a:lnR>
                    <a:lnT>
                      <a:noFill/>
                    </a:lnT>
                    <a:lnB>
                      <a:noFill/>
                    </a:lnB>
                    <a:solidFill>
                      <a:srgbClr val="0062A5"/>
                    </a:solidFill>
                  </a:tcPr>
                </a:tc>
                <a:tc>
                  <a:txBody>
                    <a:bodyPr/>
                    <a:lstStyle/>
                    <a:p>
                      <a:pPr algn="just">
                        <a:spcAft>
                          <a:spcPts val="0"/>
                        </a:spcAft>
                      </a:pPr>
                      <a:r>
                        <a:rPr lang="es-ES" sz="1100" b="1" dirty="0" smtClean="0">
                          <a:solidFill>
                            <a:srgbClr val="FFFFFF"/>
                          </a:solidFill>
                          <a:latin typeface="Arial Narrow"/>
                          <a:ea typeface="Times New Roman"/>
                          <a:cs typeface="Arial"/>
                        </a:rPr>
                        <a:t>LA LECTURA</a:t>
                      </a:r>
                      <a:r>
                        <a:rPr lang="es-ES" sz="1100" b="1" baseline="0" dirty="0" smtClean="0">
                          <a:solidFill>
                            <a:srgbClr val="FFFFFF"/>
                          </a:solidFill>
                          <a:latin typeface="Arial Narrow"/>
                          <a:ea typeface="Times New Roman"/>
                          <a:cs typeface="Arial"/>
                        </a:rPr>
                        <a:t> EN </a:t>
                      </a:r>
                      <a:r>
                        <a:rPr lang="es-ES" sz="1100" b="1" dirty="0" smtClean="0">
                          <a:solidFill>
                            <a:srgbClr val="FFFFFF"/>
                          </a:solidFill>
                          <a:latin typeface="Arial Narrow"/>
                          <a:ea typeface="Times New Roman"/>
                          <a:cs typeface="Arial"/>
                        </a:rPr>
                        <a:t>EL </a:t>
                      </a:r>
                      <a:r>
                        <a:rPr lang="es-ES" sz="1100" b="1" dirty="0">
                          <a:solidFill>
                            <a:srgbClr val="FFFFFF"/>
                          </a:solidFill>
                          <a:latin typeface="Arial Narrow"/>
                          <a:ea typeface="Times New Roman"/>
                          <a:cs typeface="Arial"/>
                        </a:rPr>
                        <a:t>ÁMBITO DE LA FAMILIA</a:t>
                      </a:r>
                      <a:endParaRPr lang="es-MX" sz="1100" dirty="0">
                        <a:latin typeface="Times New Roman"/>
                        <a:ea typeface="Times New Roman"/>
                        <a:cs typeface="Times New Roman"/>
                      </a:endParaRPr>
                    </a:p>
                  </a:txBody>
                  <a:tcPr marL="15164" marR="15164" marT="15164" marB="15164" anchor="ctr">
                    <a:lnL>
                      <a:noFill/>
                    </a:lnL>
                    <a:lnR>
                      <a:noFill/>
                    </a:lnR>
                    <a:lnT>
                      <a:noFill/>
                    </a:lnT>
                    <a:lnB>
                      <a:noFill/>
                    </a:lnB>
                    <a:solidFill>
                      <a:schemeClr val="accent5">
                        <a:lumMod val="50000"/>
                      </a:schemeClr>
                    </a:solidFill>
                  </a:tcPr>
                </a:tc>
              </a:tr>
              <a:tr h="515582">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5164" marR="15164" marT="15164" marB="15164"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Las familias en las cuales los padres dan énfasis al desarrollo académico, y fomentan en sus hijos la lectura impulsándolos al estudio, son hogares donde los hijos crecen con un carácter más sobrio, analítico, preparados para hacer frente a los retos de la vida diaria, sensibles a la necesidad humana y con una mente muy activa. Hoy descubrirá que a través de la lectura ¡puede usted transformar la vida y el futuro de su hijo! </a:t>
                      </a:r>
                      <a:endParaRPr lang="es-MX" sz="1100" dirty="0">
                        <a:latin typeface="Times New Roman"/>
                        <a:ea typeface="Times New Roman"/>
                        <a:cs typeface="Times New Roman"/>
                      </a:endParaRPr>
                    </a:p>
                  </a:txBody>
                  <a:tcPr marL="15164" marR="15164" marT="15164" marB="15164" anchor="ctr">
                    <a:lnL>
                      <a:noFill/>
                    </a:lnL>
                    <a:lnR>
                      <a:noFill/>
                    </a:lnR>
                    <a:lnT>
                      <a:noFill/>
                    </a:lnT>
                    <a:lnB>
                      <a:noFill/>
                    </a:lnB>
                    <a:solidFill>
                      <a:srgbClr val="FFFFFF"/>
                    </a:solidFill>
                  </a:tcPr>
                </a:tc>
              </a:tr>
              <a:tr h="151642">
                <a:tc>
                  <a:txBody>
                    <a:bodyPr/>
                    <a:lstStyle/>
                    <a:p>
                      <a:pPr algn="ctr">
                        <a:spcAft>
                          <a:spcPts val="0"/>
                        </a:spcAft>
                      </a:pPr>
                      <a:r>
                        <a:rPr lang="es-ES" sz="1100" b="1">
                          <a:solidFill>
                            <a:srgbClr val="FFFFFF"/>
                          </a:solidFill>
                          <a:latin typeface="Arial Narrow"/>
                          <a:ea typeface="Times New Roman"/>
                          <a:cs typeface="Arial"/>
                        </a:rPr>
                        <a:t>0087</a:t>
                      </a:r>
                      <a:endParaRPr lang="es-MX" sz="1100">
                        <a:latin typeface="Times New Roman"/>
                        <a:ea typeface="Times New Roman"/>
                        <a:cs typeface="Times New Roman"/>
                      </a:endParaRPr>
                    </a:p>
                  </a:txBody>
                  <a:tcPr marL="15164" marR="15164" marT="15164" marB="15164"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ORIENTACIÓN VOCACIONAL </a:t>
                      </a:r>
                      <a:endParaRPr lang="es-MX" sz="1100" dirty="0">
                        <a:latin typeface="Times New Roman"/>
                        <a:ea typeface="Times New Roman"/>
                        <a:cs typeface="Times New Roman"/>
                      </a:endParaRPr>
                    </a:p>
                  </a:txBody>
                  <a:tcPr marL="15164" marR="15164" marT="15164" marB="15164" anchor="ctr">
                    <a:lnL>
                      <a:noFill/>
                    </a:lnL>
                    <a:lnR>
                      <a:noFill/>
                    </a:lnR>
                    <a:lnT>
                      <a:noFill/>
                    </a:lnT>
                    <a:lnB>
                      <a:noFill/>
                    </a:lnB>
                    <a:solidFill>
                      <a:schemeClr val="accent5">
                        <a:lumMod val="50000"/>
                      </a:schemeClr>
                    </a:solidFill>
                  </a:tcPr>
                </a:tc>
              </a:tr>
              <a:tr h="636895">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5164" marR="15164" marT="15164" marB="15164"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La elección de una carrera profesional es un gran problema por el cual atraviesan los estudiantes pues ocurre a una muy corta edad. De ello mucho dependerá lo que será su entorno social y el tener una vida de satisfacción o frustración. Este programa es una excelente herramienta que muestra a los jóvenes un amplio panorama de importantes aspectos a considerar antes de dar aquel paso decisivo que formará su futuro. Un tema para disfrutar y comentar entre padres e hijos. </a:t>
                      </a:r>
                      <a:endParaRPr lang="es-MX" sz="1100" dirty="0">
                        <a:latin typeface="Times New Roman"/>
                        <a:ea typeface="Times New Roman"/>
                        <a:cs typeface="Times New Roman"/>
                      </a:endParaRPr>
                    </a:p>
                  </a:txBody>
                  <a:tcPr marL="15164" marR="15164" marT="15164" marB="15164" anchor="ctr">
                    <a:lnL>
                      <a:noFill/>
                    </a:lnL>
                    <a:lnR>
                      <a:noFill/>
                    </a:lnR>
                    <a:lnT>
                      <a:noFill/>
                    </a:lnT>
                    <a:lnB>
                      <a:noFill/>
                    </a:lnB>
                    <a:solidFill>
                      <a:srgbClr val="FFFFFF"/>
                    </a:solidFill>
                  </a:tcPr>
                </a:tc>
              </a:tr>
              <a:tr h="151642">
                <a:tc>
                  <a:txBody>
                    <a:bodyPr/>
                    <a:lstStyle/>
                    <a:p>
                      <a:pPr algn="ctr">
                        <a:spcAft>
                          <a:spcPts val="0"/>
                        </a:spcAft>
                      </a:pPr>
                      <a:r>
                        <a:rPr lang="es-ES" sz="1100" b="1">
                          <a:solidFill>
                            <a:srgbClr val="FFFFFF"/>
                          </a:solidFill>
                          <a:latin typeface="Arial Narrow"/>
                          <a:ea typeface="Times New Roman"/>
                          <a:cs typeface="Arial"/>
                        </a:rPr>
                        <a:t>0088</a:t>
                      </a:r>
                      <a:endParaRPr lang="es-MX" sz="1100">
                        <a:latin typeface="Times New Roman"/>
                        <a:ea typeface="Times New Roman"/>
                        <a:cs typeface="Times New Roman"/>
                      </a:endParaRPr>
                    </a:p>
                  </a:txBody>
                  <a:tcPr marL="15164" marR="15164" marT="15164" marB="15164"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LOS BENEFICIOS DEL EJERCICIO FÍSICO REGULAR </a:t>
                      </a:r>
                      <a:endParaRPr lang="es-MX" sz="1100" dirty="0">
                        <a:latin typeface="Times New Roman"/>
                        <a:ea typeface="Times New Roman"/>
                        <a:cs typeface="Times New Roman"/>
                      </a:endParaRPr>
                    </a:p>
                  </a:txBody>
                  <a:tcPr marL="15164" marR="15164" marT="15164" marB="15164" anchor="ctr">
                    <a:lnL>
                      <a:noFill/>
                    </a:lnL>
                    <a:lnR>
                      <a:noFill/>
                    </a:lnR>
                    <a:lnT>
                      <a:noFill/>
                    </a:lnT>
                    <a:lnB>
                      <a:noFill/>
                    </a:lnB>
                    <a:solidFill>
                      <a:schemeClr val="accent5">
                        <a:lumMod val="50000"/>
                      </a:schemeClr>
                    </a:solidFill>
                  </a:tcPr>
                </a:tc>
              </a:tr>
              <a:tr h="515582">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5164" marR="15164" marT="15164" marB="15164"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El realizar rutinas de ejercicio en forma regular, tiene efectos importantísimos para el buen estado de salud tanto física como mental de las personas. Adoptar el ejercicio físico como parte de nuestro estilo de vida, puede ser la gran clave para prevenir múltiples enfermedades, tener un mayor rendimiento y consecuentemente, gozar de una vida más prolongada y placentera. </a:t>
                      </a:r>
                      <a:endParaRPr lang="es-MX" sz="1100" dirty="0">
                        <a:latin typeface="Times New Roman"/>
                        <a:ea typeface="Times New Roman"/>
                        <a:cs typeface="Times New Roman"/>
                      </a:endParaRPr>
                    </a:p>
                  </a:txBody>
                  <a:tcPr marL="15164" marR="15164" marT="15164" marB="15164" anchor="ctr">
                    <a:lnL>
                      <a:noFill/>
                    </a:lnL>
                    <a:lnR>
                      <a:noFill/>
                    </a:lnR>
                    <a:lnT>
                      <a:noFill/>
                    </a:lnT>
                    <a:lnB>
                      <a:noFill/>
                    </a:lnB>
                    <a:solidFill>
                      <a:srgbClr val="FFFFFF"/>
                    </a:solidFill>
                  </a:tcPr>
                </a:tc>
              </a:tr>
              <a:tr h="151642">
                <a:tc>
                  <a:txBody>
                    <a:bodyPr/>
                    <a:lstStyle/>
                    <a:p>
                      <a:pPr algn="ctr">
                        <a:spcAft>
                          <a:spcPts val="0"/>
                        </a:spcAft>
                      </a:pPr>
                      <a:r>
                        <a:rPr lang="es-ES" sz="1100" b="1">
                          <a:solidFill>
                            <a:srgbClr val="FFFFFF"/>
                          </a:solidFill>
                          <a:latin typeface="Arial Narrow"/>
                          <a:ea typeface="Times New Roman"/>
                          <a:cs typeface="Arial"/>
                        </a:rPr>
                        <a:t>0089</a:t>
                      </a:r>
                      <a:endParaRPr lang="es-MX" sz="1100">
                        <a:latin typeface="Times New Roman"/>
                        <a:ea typeface="Times New Roman"/>
                        <a:cs typeface="Times New Roman"/>
                      </a:endParaRPr>
                    </a:p>
                  </a:txBody>
                  <a:tcPr marL="15164" marR="15164" marT="15164" marB="15164" anchor="ctr">
                    <a:lnL>
                      <a:noFill/>
                    </a:lnL>
                    <a:lnR>
                      <a:noFill/>
                    </a:lnR>
                    <a:lnT>
                      <a:noFill/>
                    </a:lnT>
                    <a:lnB>
                      <a:noFill/>
                    </a:lnB>
                    <a:solidFill>
                      <a:srgbClr val="0062A5"/>
                    </a:solidFill>
                  </a:tcPr>
                </a:tc>
                <a:tc>
                  <a:txBody>
                    <a:bodyPr/>
                    <a:lstStyle/>
                    <a:p>
                      <a:pPr algn="just">
                        <a:spcAft>
                          <a:spcPts val="0"/>
                        </a:spcAft>
                      </a:pPr>
                      <a:r>
                        <a:rPr lang="es-ES" sz="1100" b="1" dirty="0" smtClean="0">
                          <a:solidFill>
                            <a:srgbClr val="FFFFFF"/>
                          </a:solidFill>
                          <a:latin typeface="Arial Narrow"/>
                          <a:ea typeface="Times New Roman"/>
                          <a:cs typeface="Arial"/>
                        </a:rPr>
                        <a:t>LA</a:t>
                      </a:r>
                      <a:r>
                        <a:rPr lang="es-ES" sz="1100" b="1" baseline="0" dirty="0" smtClean="0">
                          <a:solidFill>
                            <a:srgbClr val="FFFFFF"/>
                          </a:solidFill>
                          <a:latin typeface="Arial Narrow"/>
                          <a:ea typeface="Times New Roman"/>
                          <a:cs typeface="Arial"/>
                        </a:rPr>
                        <a:t> TERCERA EDAD</a:t>
                      </a:r>
                      <a:endParaRPr lang="es-ES" sz="1100" b="1" dirty="0">
                        <a:solidFill>
                          <a:srgbClr val="FFFFFF"/>
                        </a:solidFill>
                        <a:latin typeface="Arial Narrow"/>
                        <a:ea typeface="Times New Roman"/>
                        <a:cs typeface="Arial"/>
                      </a:endParaRPr>
                    </a:p>
                  </a:txBody>
                  <a:tcPr marL="15164" marR="15164" marT="15164" marB="15164" anchor="ctr">
                    <a:lnL>
                      <a:noFill/>
                    </a:lnL>
                    <a:lnR>
                      <a:noFill/>
                    </a:lnR>
                    <a:lnT>
                      <a:noFill/>
                    </a:lnT>
                    <a:lnB>
                      <a:noFill/>
                    </a:lnB>
                    <a:solidFill>
                      <a:schemeClr val="accent5">
                        <a:lumMod val="50000"/>
                      </a:schemeClr>
                    </a:solidFill>
                  </a:tcPr>
                </a:tc>
              </a:tr>
              <a:tr h="1122149">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5164" marR="15164" marT="15164" marB="15164"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Hoy estaremos abordando un tema muy importante para todos nosotros, estaremos hablando de las personas de edad avanzada, de lo que se conoce como las personas de la tercera edad. Es un tema muy importante, que de alguna u otra forma tiene que ver con todos nosotros, ya sea porque seamos personas de la tercera edad, o porque tenemos contacto con personas de edad avanzada. De hecho, el programa va dirigido, más que a las personas de edad avanzada, a las personas que tienen contacto precisamente con seres humanos de edad avanzada. La intención de éste análisis es precisamente que reflexionemos sobre lo que es una persona de la tercera edad, cuáles son sus necesidades, sus características y todo esto para concientizarnos a que es necesario tenderles la mano a estas personas que están en edad avanzada, que un día fueron personas productivas, jóvenes fuertes, que tuvieron autoridad, aporte económico, que tuvieron muchas virtudes y que sin embargo ahora necesitan de nuestro apoyo. </a:t>
                      </a:r>
                      <a:endParaRPr lang="es-MX" sz="1100" dirty="0">
                        <a:latin typeface="Times New Roman"/>
                        <a:ea typeface="Times New Roman"/>
                        <a:cs typeface="Times New Roman"/>
                      </a:endParaRPr>
                    </a:p>
                  </a:txBody>
                  <a:tcPr marL="15164" marR="15164" marT="15164" marB="15164" anchor="ctr">
                    <a:lnL>
                      <a:noFill/>
                    </a:lnL>
                    <a:lnR>
                      <a:noFill/>
                    </a:lnR>
                    <a:lnT>
                      <a:noFill/>
                    </a:lnT>
                    <a:lnB>
                      <a:noFill/>
                    </a:lnB>
                    <a:solidFill>
                      <a:srgbClr val="FFFFFF"/>
                    </a:solidFill>
                  </a:tcPr>
                </a:tc>
              </a:tr>
            </a:tbl>
          </a:graphicData>
        </a:graphic>
      </p:graphicFrame>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144586" y="1508141"/>
          <a:ext cx="7634288" cy="4850220"/>
        </p:xfrm>
        <a:graphic>
          <a:graphicData uri="http://schemas.openxmlformats.org/drawingml/2006/table">
            <a:tbl>
              <a:tblPr/>
              <a:tblGrid>
                <a:gridCol w="641332"/>
                <a:gridCol w="6992956"/>
              </a:tblGrid>
              <a:tr h="78154">
                <a:tc>
                  <a:txBody>
                    <a:bodyPr/>
                    <a:lstStyle/>
                    <a:p>
                      <a:pPr algn="ctr">
                        <a:spcAft>
                          <a:spcPts val="0"/>
                        </a:spcAft>
                      </a:pPr>
                      <a:r>
                        <a:rPr lang="es-ES" sz="1100" b="1" dirty="0">
                          <a:solidFill>
                            <a:srgbClr val="FFFFFF"/>
                          </a:solidFill>
                          <a:latin typeface="Arial Narrow"/>
                          <a:ea typeface="Times New Roman"/>
                          <a:cs typeface="Arial"/>
                        </a:rPr>
                        <a:t>0090</a:t>
                      </a:r>
                      <a:endParaRPr lang="es-MX" sz="1100" dirty="0">
                        <a:latin typeface="Times New Roman"/>
                        <a:ea typeface="Times New Roman"/>
                        <a:cs typeface="Times New Roman"/>
                      </a:endParaRPr>
                    </a:p>
                  </a:txBody>
                  <a:tcPr marL="7815" marR="7815" marT="7815" marB="781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EL NOVIAZGO</a:t>
                      </a:r>
                      <a:endParaRPr lang="es-MX" sz="1100" dirty="0">
                        <a:latin typeface="Times New Roman"/>
                        <a:ea typeface="Times New Roman"/>
                        <a:cs typeface="Times New Roman"/>
                      </a:endParaRPr>
                    </a:p>
                  </a:txBody>
                  <a:tcPr marL="7815" marR="7815" marT="7815" marB="7815" anchor="ctr">
                    <a:lnL>
                      <a:noFill/>
                    </a:lnL>
                    <a:lnR>
                      <a:noFill/>
                    </a:lnR>
                    <a:lnT>
                      <a:noFill/>
                    </a:lnT>
                    <a:lnB>
                      <a:noFill/>
                    </a:lnB>
                    <a:solidFill>
                      <a:schemeClr val="accent5">
                        <a:lumMod val="50000"/>
                      </a:schemeClr>
                    </a:solidFill>
                  </a:tcPr>
                </a:tc>
              </a:tr>
              <a:tr h="515815">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7815" marR="7815" marT="7815" marB="7815"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Este programa responde a la inquietud que muchos jóvenes, adolescentes y padres de familia tienen respecto al noviazgo: su verdadero motivo, los daños que trae consigo cuando se realiza en un contexto de meras emociones, y los beneficios que pueden alcanzarse cuando en el noviazgo hay respeto, pureza, madurez y compromiso prematrimonial. Es un tema recomendado para comentar en familia, y que orientará eficazmente a las parejas que estén próximas a casarse. </a:t>
                      </a:r>
                      <a:endParaRPr lang="es-MX" sz="1100">
                        <a:latin typeface="Times New Roman"/>
                        <a:ea typeface="Times New Roman"/>
                        <a:cs typeface="Times New Roman"/>
                      </a:endParaRPr>
                    </a:p>
                  </a:txBody>
                  <a:tcPr marL="7815" marR="7815" marT="7815" marB="7815" anchor="ctr">
                    <a:lnL>
                      <a:noFill/>
                    </a:lnL>
                    <a:lnR>
                      <a:noFill/>
                    </a:lnR>
                    <a:lnT>
                      <a:noFill/>
                    </a:lnT>
                    <a:lnB>
                      <a:noFill/>
                    </a:lnB>
                    <a:solidFill>
                      <a:srgbClr val="FFFFFF"/>
                    </a:solidFill>
                  </a:tcPr>
                </a:tc>
              </a:tr>
              <a:tr h="78154">
                <a:tc>
                  <a:txBody>
                    <a:bodyPr/>
                    <a:lstStyle/>
                    <a:p>
                      <a:pPr algn="ctr">
                        <a:spcAft>
                          <a:spcPts val="0"/>
                        </a:spcAft>
                      </a:pPr>
                      <a:r>
                        <a:rPr lang="es-ES" sz="1100" b="1">
                          <a:solidFill>
                            <a:srgbClr val="FFFFFF"/>
                          </a:solidFill>
                          <a:latin typeface="Arial Narrow"/>
                          <a:ea typeface="Times New Roman"/>
                          <a:cs typeface="Arial"/>
                        </a:rPr>
                        <a:t>0091</a:t>
                      </a:r>
                      <a:endParaRPr lang="es-MX" sz="1100">
                        <a:latin typeface="Times New Roman"/>
                        <a:ea typeface="Times New Roman"/>
                        <a:cs typeface="Times New Roman"/>
                      </a:endParaRPr>
                    </a:p>
                  </a:txBody>
                  <a:tcPr marL="7815" marR="7815" marT="7815" marB="781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CÓMO GUARDAR A NUESTROS HIJOS DE </a:t>
                      </a:r>
                      <a:r>
                        <a:rPr lang="es-ES" sz="1100" b="1" dirty="0" smtClean="0">
                          <a:solidFill>
                            <a:srgbClr val="FFFFFF"/>
                          </a:solidFill>
                          <a:latin typeface="Arial Narrow"/>
                          <a:ea typeface="Times New Roman"/>
                          <a:cs typeface="Arial"/>
                        </a:rPr>
                        <a:t> LA INMORALIDAD , </a:t>
                      </a:r>
                      <a:r>
                        <a:rPr lang="es-ES" sz="1100" b="1" dirty="0">
                          <a:solidFill>
                            <a:srgbClr val="FFFFFF"/>
                          </a:solidFill>
                          <a:latin typeface="Arial Narrow"/>
                          <a:ea typeface="Times New Roman"/>
                          <a:cs typeface="Arial"/>
                        </a:rPr>
                        <a:t>Parte I </a:t>
                      </a:r>
                      <a:endParaRPr lang="es-MX" sz="1100" dirty="0">
                        <a:latin typeface="Times New Roman"/>
                        <a:ea typeface="Times New Roman"/>
                        <a:cs typeface="Times New Roman"/>
                      </a:endParaRPr>
                    </a:p>
                  </a:txBody>
                  <a:tcPr marL="7815" marR="7815" marT="7815" marB="7815" anchor="ctr">
                    <a:lnL>
                      <a:noFill/>
                    </a:lnL>
                    <a:lnR>
                      <a:noFill/>
                    </a:lnR>
                    <a:lnT>
                      <a:noFill/>
                    </a:lnT>
                    <a:lnB>
                      <a:noFill/>
                    </a:lnB>
                    <a:solidFill>
                      <a:schemeClr val="accent5">
                        <a:lumMod val="50000"/>
                      </a:schemeClr>
                    </a:solidFill>
                  </a:tcPr>
                </a:tc>
              </a:tr>
              <a:tr h="1016000">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7815" marR="7815" marT="7815" marB="7815"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Es importante que estemos concientes de la ola de inmoralidad que están enfrentado nuestros hijos, es un época en la cual vemos muchísima depravación sexual por todos lados, una época en la cual la sensualidad impera y juntamente con la sensualidad va de la mano una sociedad mal informada y sobre todo cuando hablamos de los adolescentes y niños hay muy poca información en el área sexual, es decir, no están preparados para poder resistir esta ola que está avasallándolos constantemente. Todo está saturado de información con enfoque sexual, podemos analizar las modas el día de hoy, la música, las revistas, aun la programación de la televisión, el cine, la literatura que el día de hoy está difundiéndose a través de los libros, los anuncios panorámicos y lamentablemente aun en muchos de los casos temas que se abordan dentro de las aulas en el ámbito académico están completamente influenciados por este enfoque sexual. </a:t>
                      </a:r>
                      <a:endParaRPr lang="es-MX" sz="1100" dirty="0">
                        <a:latin typeface="Times New Roman"/>
                        <a:ea typeface="Times New Roman"/>
                        <a:cs typeface="Times New Roman"/>
                      </a:endParaRPr>
                    </a:p>
                  </a:txBody>
                  <a:tcPr marL="7815" marR="7815" marT="7815" marB="7815" anchor="ctr">
                    <a:lnL>
                      <a:noFill/>
                    </a:lnL>
                    <a:lnR>
                      <a:noFill/>
                    </a:lnR>
                    <a:lnT>
                      <a:noFill/>
                    </a:lnT>
                    <a:lnB>
                      <a:noFill/>
                    </a:lnB>
                    <a:solidFill>
                      <a:srgbClr val="FFFFFF"/>
                    </a:solidFill>
                  </a:tcPr>
                </a:tc>
              </a:tr>
              <a:tr h="78154">
                <a:tc>
                  <a:txBody>
                    <a:bodyPr/>
                    <a:lstStyle/>
                    <a:p>
                      <a:pPr algn="ctr">
                        <a:spcAft>
                          <a:spcPts val="0"/>
                        </a:spcAft>
                      </a:pPr>
                      <a:r>
                        <a:rPr lang="es-ES" sz="1100" b="1">
                          <a:solidFill>
                            <a:srgbClr val="FFFFFF"/>
                          </a:solidFill>
                          <a:latin typeface="Arial Narrow"/>
                          <a:ea typeface="Times New Roman"/>
                          <a:cs typeface="Arial"/>
                        </a:rPr>
                        <a:t>0092</a:t>
                      </a:r>
                      <a:endParaRPr lang="es-MX" sz="1100">
                        <a:latin typeface="Times New Roman"/>
                        <a:ea typeface="Times New Roman"/>
                        <a:cs typeface="Times New Roman"/>
                      </a:endParaRPr>
                    </a:p>
                  </a:txBody>
                  <a:tcPr marL="7815" marR="7815" marT="7815" marB="781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CÓMO GUARDAR A NUESTROS HIJOS DE </a:t>
                      </a:r>
                      <a:r>
                        <a:rPr lang="es-ES" sz="1100" b="1" dirty="0" smtClean="0">
                          <a:solidFill>
                            <a:srgbClr val="FFFFFF"/>
                          </a:solidFill>
                          <a:latin typeface="Arial Narrow"/>
                          <a:ea typeface="Times New Roman"/>
                          <a:cs typeface="Arial"/>
                        </a:rPr>
                        <a:t> LA INMORALIDAD, </a:t>
                      </a:r>
                      <a:r>
                        <a:rPr lang="es-ES" sz="1100" b="1" dirty="0">
                          <a:solidFill>
                            <a:srgbClr val="FFFFFF"/>
                          </a:solidFill>
                          <a:latin typeface="Arial Narrow"/>
                          <a:ea typeface="Times New Roman"/>
                          <a:cs typeface="Arial"/>
                        </a:rPr>
                        <a:t>Parte II </a:t>
                      </a:r>
                      <a:endParaRPr lang="es-MX" sz="1100" dirty="0">
                        <a:latin typeface="Times New Roman"/>
                        <a:ea typeface="Times New Roman"/>
                        <a:cs typeface="Times New Roman"/>
                      </a:endParaRPr>
                    </a:p>
                  </a:txBody>
                  <a:tcPr marL="7815" marR="7815" marT="7815" marB="7815" anchor="ctr">
                    <a:lnL>
                      <a:noFill/>
                    </a:lnL>
                    <a:lnR>
                      <a:noFill/>
                    </a:lnR>
                    <a:lnT>
                      <a:noFill/>
                    </a:lnT>
                    <a:lnB>
                      <a:noFill/>
                    </a:lnB>
                    <a:solidFill>
                      <a:schemeClr val="accent5">
                        <a:lumMod val="50000"/>
                      </a:schemeClr>
                    </a:solidFill>
                  </a:tcPr>
                </a:tc>
              </a:tr>
              <a:tr h="453292">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7815" marR="7815" marT="7815" marB="7815"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¿Es usted un padre capaz de abordar el tema de la sexualidad con sus hijos? Conozca los trastornos que pueden ocasionar la falta de instrucción al respecto, un abuso sexual o la homosexualidad, cuando los hijos se desarrollan en una sociedad que ferozmente los está asediando. En esta dura batalla no podemos dejar solos a nuestros hijos. Aprendamos a protegerlos y seamos los padres sus mejores instructores. </a:t>
                      </a:r>
                      <a:endParaRPr lang="es-MX" sz="1100">
                        <a:latin typeface="Times New Roman"/>
                        <a:ea typeface="Times New Roman"/>
                        <a:cs typeface="Times New Roman"/>
                      </a:endParaRPr>
                    </a:p>
                  </a:txBody>
                  <a:tcPr marL="7815" marR="7815" marT="7815" marB="7815" anchor="ctr">
                    <a:lnL>
                      <a:noFill/>
                    </a:lnL>
                    <a:lnR>
                      <a:noFill/>
                    </a:lnR>
                    <a:lnT>
                      <a:noFill/>
                    </a:lnT>
                    <a:lnB>
                      <a:noFill/>
                    </a:lnB>
                    <a:solidFill>
                      <a:srgbClr val="FFFFFF"/>
                    </a:solidFill>
                  </a:tcPr>
                </a:tc>
              </a:tr>
              <a:tr h="78154">
                <a:tc>
                  <a:txBody>
                    <a:bodyPr/>
                    <a:lstStyle/>
                    <a:p>
                      <a:pPr algn="ctr">
                        <a:spcAft>
                          <a:spcPts val="0"/>
                        </a:spcAft>
                      </a:pPr>
                      <a:r>
                        <a:rPr lang="es-ES" sz="1100" b="1">
                          <a:solidFill>
                            <a:srgbClr val="FFFFFF"/>
                          </a:solidFill>
                          <a:latin typeface="Arial Narrow"/>
                          <a:ea typeface="Times New Roman"/>
                          <a:cs typeface="Arial"/>
                        </a:rPr>
                        <a:t>0093</a:t>
                      </a:r>
                      <a:endParaRPr lang="es-MX" sz="1100">
                        <a:latin typeface="Times New Roman"/>
                        <a:ea typeface="Times New Roman"/>
                        <a:cs typeface="Times New Roman"/>
                      </a:endParaRPr>
                    </a:p>
                  </a:txBody>
                  <a:tcPr marL="7815" marR="7815" marT="7815" marB="781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¿QUÉ ES </a:t>
                      </a:r>
                      <a:r>
                        <a:rPr lang="es-ES" sz="1100" b="1" dirty="0" smtClean="0">
                          <a:solidFill>
                            <a:srgbClr val="FFFFFF"/>
                          </a:solidFill>
                          <a:latin typeface="Arial Narrow"/>
                          <a:ea typeface="Times New Roman"/>
                          <a:cs typeface="Arial"/>
                        </a:rPr>
                        <a:t> LA ADOLESCENCIA? </a:t>
                      </a:r>
                      <a:endParaRPr lang="es-MX" sz="1100" dirty="0">
                        <a:latin typeface="Times New Roman"/>
                        <a:ea typeface="Times New Roman"/>
                        <a:cs typeface="Times New Roman"/>
                      </a:endParaRPr>
                    </a:p>
                  </a:txBody>
                  <a:tcPr marL="7815" marR="7815" marT="7815" marB="7815" anchor="ctr">
                    <a:lnL>
                      <a:noFill/>
                    </a:lnL>
                    <a:lnR>
                      <a:noFill/>
                    </a:lnR>
                    <a:lnT>
                      <a:noFill/>
                    </a:lnT>
                    <a:lnB>
                      <a:noFill/>
                    </a:lnB>
                    <a:solidFill>
                      <a:schemeClr val="accent5">
                        <a:lumMod val="50000"/>
                      </a:schemeClr>
                    </a:solidFill>
                  </a:tcPr>
                </a:tc>
              </a:tr>
              <a:tr h="453292">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7815" marR="7815" marT="7815" marB="7815"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Si tú eres un adolescente, o tienes un hijo adolescente, este programa te ayudará a comprender cada una de las características, cambios y </a:t>
                      </a:r>
                      <a:r>
                        <a:rPr lang="es-ES" sz="1100" dirty="0" smtClean="0">
                          <a:solidFill>
                            <a:srgbClr val="000000"/>
                          </a:solidFill>
                          <a:latin typeface="Arial Narrow"/>
                          <a:ea typeface="Times New Roman"/>
                          <a:cs typeface="Arial"/>
                        </a:rPr>
                        <a:t>conflictos de </a:t>
                      </a:r>
                      <a:r>
                        <a:rPr lang="es-ES" sz="1100" dirty="0">
                          <a:solidFill>
                            <a:srgbClr val="000000"/>
                          </a:solidFill>
                          <a:latin typeface="Arial Narrow"/>
                          <a:ea typeface="Times New Roman"/>
                          <a:cs typeface="Arial"/>
                        </a:rPr>
                        <a:t>esta extraordinaria etapa de la vida. Ser adolescente es más que sufrir transformaciones; es descubrir en sí mismo una diversidad de sentimientos, virtudes e ideales que cimentarán el carácter de la persona por el resto de su vida. </a:t>
                      </a:r>
                      <a:endParaRPr lang="es-MX" sz="1100" dirty="0">
                        <a:latin typeface="Times New Roman"/>
                        <a:ea typeface="Times New Roman"/>
                        <a:cs typeface="Times New Roman"/>
                      </a:endParaRPr>
                    </a:p>
                  </a:txBody>
                  <a:tcPr marL="7815" marR="7815" marT="7815" marB="7815" anchor="ctr">
                    <a:lnL>
                      <a:noFill/>
                    </a:lnL>
                    <a:lnR>
                      <a:noFill/>
                    </a:lnR>
                    <a:lnT>
                      <a:noFill/>
                    </a:lnT>
                    <a:lnB>
                      <a:noFill/>
                    </a:lnB>
                    <a:solidFill>
                      <a:srgbClr val="FFFFFF"/>
                    </a:solidFill>
                  </a:tcPr>
                </a:tc>
              </a:tr>
              <a:tr h="78154">
                <a:tc>
                  <a:txBody>
                    <a:bodyPr/>
                    <a:lstStyle/>
                    <a:p>
                      <a:pPr algn="ctr">
                        <a:spcAft>
                          <a:spcPts val="0"/>
                        </a:spcAft>
                      </a:pPr>
                      <a:r>
                        <a:rPr lang="es-ES" sz="1100" b="1">
                          <a:solidFill>
                            <a:srgbClr val="FFFFFF"/>
                          </a:solidFill>
                          <a:latin typeface="Arial Narrow"/>
                          <a:ea typeface="Times New Roman"/>
                          <a:cs typeface="Arial"/>
                        </a:rPr>
                        <a:t>0094</a:t>
                      </a:r>
                      <a:endParaRPr lang="es-MX" sz="1100">
                        <a:latin typeface="Times New Roman"/>
                        <a:ea typeface="Times New Roman"/>
                        <a:cs typeface="Times New Roman"/>
                      </a:endParaRPr>
                    </a:p>
                  </a:txBody>
                  <a:tcPr marL="7815" marR="7815" marT="7815" marB="781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EL SUICIDIO</a:t>
                      </a:r>
                      <a:endParaRPr lang="es-MX" sz="1100" dirty="0">
                        <a:latin typeface="Times New Roman"/>
                        <a:ea typeface="Times New Roman"/>
                        <a:cs typeface="Times New Roman"/>
                      </a:endParaRPr>
                    </a:p>
                  </a:txBody>
                  <a:tcPr marL="7815" marR="7815" marT="7815" marB="7815" anchor="ctr">
                    <a:lnL>
                      <a:noFill/>
                    </a:lnL>
                    <a:lnR>
                      <a:noFill/>
                    </a:lnR>
                    <a:lnT>
                      <a:noFill/>
                    </a:lnT>
                    <a:lnB>
                      <a:noFill/>
                    </a:lnB>
                    <a:solidFill>
                      <a:schemeClr val="accent5">
                        <a:lumMod val="50000"/>
                      </a:schemeClr>
                    </a:solidFill>
                  </a:tcPr>
                </a:tc>
              </a:tr>
              <a:tr h="578338">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7815" marR="7815" marT="7815" marB="7815"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Las estadísticas revelan que cada minuto, dos personas se quitan la vida pensando que esta es la única salida a sus problemas y que así terminará su gran tristeza. Hoy nos proponemos con este programa, ayudar a las personas que han intentado suicidarse, así como a los familiares o conocidos que han estado cerca de algún suicida potencial. Presentaremos la manera más adecuada de hacer frente a todo conflicto por más difícil que éste sea, proveyendo además los pasos para prevenir un suicidio inminente. </a:t>
                      </a:r>
                      <a:endParaRPr lang="es-MX" sz="1100" dirty="0">
                        <a:latin typeface="Times New Roman"/>
                        <a:ea typeface="Times New Roman"/>
                        <a:cs typeface="Times New Roman"/>
                      </a:endParaRPr>
                    </a:p>
                  </a:txBody>
                  <a:tcPr marL="7815" marR="7815" marT="7815" marB="7815" anchor="ctr">
                    <a:lnL>
                      <a:noFill/>
                    </a:lnL>
                    <a:lnR>
                      <a:noFill/>
                    </a:lnR>
                    <a:lnT>
                      <a:noFill/>
                    </a:lnT>
                    <a:lnB>
                      <a:noFill/>
                    </a:lnB>
                    <a:solidFill>
                      <a:srgbClr val="FFFFFF"/>
                    </a:solidFill>
                  </a:tcPr>
                </a:tc>
              </a:tr>
            </a:tbl>
          </a:graphicData>
        </a:graphic>
      </p:graphicFrame>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144587" y="1497505"/>
          <a:ext cx="7634288" cy="4524660"/>
        </p:xfrm>
        <a:graphic>
          <a:graphicData uri="http://schemas.openxmlformats.org/drawingml/2006/table">
            <a:tbl>
              <a:tblPr/>
              <a:tblGrid>
                <a:gridCol w="641331"/>
                <a:gridCol w="6992957"/>
              </a:tblGrid>
              <a:tr h="83007">
                <a:tc>
                  <a:txBody>
                    <a:bodyPr/>
                    <a:lstStyle/>
                    <a:p>
                      <a:pPr algn="ctr">
                        <a:spcAft>
                          <a:spcPts val="0"/>
                        </a:spcAft>
                      </a:pPr>
                      <a:r>
                        <a:rPr lang="es-ES" sz="1100" b="1" dirty="0">
                          <a:solidFill>
                            <a:srgbClr val="FFFFFF"/>
                          </a:solidFill>
                          <a:latin typeface="Arial Narrow"/>
                          <a:ea typeface="Times New Roman"/>
                          <a:cs typeface="Arial"/>
                        </a:rPr>
                        <a:t>0095</a:t>
                      </a:r>
                      <a:endParaRPr lang="es-MX" sz="1100" dirty="0">
                        <a:latin typeface="Times New Roman"/>
                        <a:ea typeface="Times New Roman"/>
                        <a:cs typeface="Times New Roman"/>
                      </a:endParaRPr>
                    </a:p>
                  </a:txBody>
                  <a:tcPr marL="8301" marR="8301" marT="8301" marB="8301"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EL TABAQUISMO </a:t>
                      </a:r>
                      <a:endParaRPr lang="es-MX" sz="1100" dirty="0">
                        <a:latin typeface="Times New Roman"/>
                        <a:ea typeface="Times New Roman"/>
                        <a:cs typeface="Times New Roman"/>
                      </a:endParaRPr>
                    </a:p>
                  </a:txBody>
                  <a:tcPr marL="8301" marR="8301" marT="8301" marB="8301" anchor="ctr">
                    <a:lnL>
                      <a:noFill/>
                    </a:lnL>
                    <a:lnR>
                      <a:noFill/>
                    </a:lnR>
                    <a:lnT>
                      <a:noFill/>
                    </a:lnT>
                    <a:lnB>
                      <a:noFill/>
                    </a:lnB>
                    <a:solidFill>
                      <a:schemeClr val="accent5">
                        <a:lumMod val="50000"/>
                      </a:schemeClr>
                    </a:solidFill>
                  </a:tcPr>
                </a:tc>
              </a:tr>
              <a:tr h="614248">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8301" marR="8301" marT="8301" marB="8301"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El hábito de fumar es una práctica cada vez más común en nuestros días. Algunos lo hacen por placer, otros por influencia social, y otros más lo ven ya como una necesidad para acompañar alguna circunstancia difícil, pero… ¿es el tabaquismo un mero placer o es realmente una adicción? ¿Por qué se vuelve tan difícil dejar el cigarrillo? ¿Es posible abandonar este hábito? Escuche las respuestas a estas y más preguntas que le ayudarán a decidir lo mejor para usted y sus seres queridos que le rodean. </a:t>
                      </a:r>
                      <a:endParaRPr lang="es-MX" sz="1100">
                        <a:latin typeface="Times New Roman"/>
                        <a:ea typeface="Times New Roman"/>
                        <a:cs typeface="Times New Roman"/>
                      </a:endParaRPr>
                    </a:p>
                  </a:txBody>
                  <a:tcPr marL="8301" marR="8301" marT="8301" marB="8301" anchor="ctr">
                    <a:lnL>
                      <a:noFill/>
                    </a:lnL>
                    <a:lnR>
                      <a:noFill/>
                    </a:lnR>
                    <a:lnT>
                      <a:noFill/>
                    </a:lnT>
                    <a:lnB>
                      <a:noFill/>
                    </a:lnB>
                    <a:solidFill>
                      <a:srgbClr val="FFFFFF"/>
                    </a:solidFill>
                  </a:tcPr>
                </a:tc>
              </a:tr>
              <a:tr h="83007">
                <a:tc>
                  <a:txBody>
                    <a:bodyPr/>
                    <a:lstStyle/>
                    <a:p>
                      <a:pPr algn="ctr">
                        <a:spcAft>
                          <a:spcPts val="0"/>
                        </a:spcAft>
                      </a:pPr>
                      <a:r>
                        <a:rPr lang="es-ES" sz="1100" b="1">
                          <a:solidFill>
                            <a:srgbClr val="FFFFFF"/>
                          </a:solidFill>
                          <a:latin typeface="Arial Narrow"/>
                          <a:ea typeface="Times New Roman"/>
                          <a:cs typeface="Arial"/>
                        </a:rPr>
                        <a:t>0096</a:t>
                      </a:r>
                      <a:endParaRPr lang="es-MX" sz="1100">
                        <a:latin typeface="Times New Roman"/>
                        <a:ea typeface="Times New Roman"/>
                        <a:cs typeface="Times New Roman"/>
                      </a:endParaRPr>
                    </a:p>
                  </a:txBody>
                  <a:tcPr marL="8301" marR="8301" marT="8301" marB="8301" anchor="ctr">
                    <a:lnL>
                      <a:noFill/>
                    </a:lnL>
                    <a:lnR>
                      <a:noFill/>
                    </a:lnR>
                    <a:lnT>
                      <a:noFill/>
                    </a:lnT>
                    <a:lnB>
                      <a:noFill/>
                    </a:lnB>
                    <a:solidFill>
                      <a:srgbClr val="0062A5"/>
                    </a:solidFill>
                  </a:tcPr>
                </a:tc>
                <a:tc>
                  <a:txBody>
                    <a:bodyPr/>
                    <a:lstStyle/>
                    <a:p>
                      <a:pPr algn="just">
                        <a:spcAft>
                          <a:spcPts val="0"/>
                        </a:spcAft>
                      </a:pPr>
                      <a:r>
                        <a:rPr lang="es-ES" sz="1100" b="1" dirty="0" smtClean="0">
                          <a:solidFill>
                            <a:srgbClr val="FFFFFF"/>
                          </a:solidFill>
                          <a:latin typeface="Arial Narrow"/>
                          <a:ea typeface="Times New Roman"/>
                          <a:cs typeface="Arial"/>
                        </a:rPr>
                        <a:t>LA OBESIDAD EN LOS NIÑOS </a:t>
                      </a:r>
                      <a:endParaRPr lang="es-MX" sz="1100" dirty="0">
                        <a:latin typeface="Times New Roman"/>
                        <a:ea typeface="Times New Roman"/>
                        <a:cs typeface="Times New Roman"/>
                      </a:endParaRPr>
                    </a:p>
                  </a:txBody>
                  <a:tcPr marL="8301" marR="8301" marT="8301" marB="8301" anchor="ctr">
                    <a:lnL>
                      <a:noFill/>
                    </a:lnL>
                    <a:lnR>
                      <a:noFill/>
                    </a:lnR>
                    <a:lnT>
                      <a:noFill/>
                    </a:lnT>
                    <a:lnB>
                      <a:noFill/>
                    </a:lnB>
                    <a:solidFill>
                      <a:schemeClr val="accent5">
                        <a:lumMod val="50000"/>
                      </a:schemeClr>
                    </a:solidFill>
                  </a:tcPr>
                </a:tc>
              </a:tr>
              <a:tr h="747059">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8301" marR="8301" marT="8301" marB="8301"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Lamentablemente, una gran cantidad de personas al observar un niño obeso, pueden pensar que éste es más saludable, o que cambiará su físico al desarrollarse durante la adolescencia, sin embargo, esos niños suelen tener problemas de obesidad el resto de su vida y son más propensos a contraer enfermedades cardiovasculares entre otras, además de los problemas emocionales que les provocará el crecer con un cuerpo obeso. Escuche todo lo que podemos hacer los padres en beneficio de nuestros hijos al actuar con prevención, brindándoles un estilo de vida muy diferente, mucho más gratificante y favorable para ellos. </a:t>
                      </a:r>
                      <a:endParaRPr lang="es-MX" sz="1100" dirty="0">
                        <a:latin typeface="Times New Roman"/>
                        <a:ea typeface="Times New Roman"/>
                        <a:cs typeface="Times New Roman"/>
                      </a:endParaRPr>
                    </a:p>
                  </a:txBody>
                  <a:tcPr marL="8301" marR="8301" marT="8301" marB="8301" anchor="ctr">
                    <a:lnL>
                      <a:noFill/>
                    </a:lnL>
                    <a:lnR>
                      <a:noFill/>
                    </a:lnR>
                    <a:lnT>
                      <a:noFill/>
                    </a:lnT>
                    <a:lnB>
                      <a:noFill/>
                    </a:lnB>
                    <a:solidFill>
                      <a:srgbClr val="FFFFFF"/>
                    </a:solidFill>
                  </a:tcPr>
                </a:tc>
              </a:tr>
              <a:tr h="83007">
                <a:tc>
                  <a:txBody>
                    <a:bodyPr/>
                    <a:lstStyle/>
                    <a:p>
                      <a:pPr algn="ctr">
                        <a:spcAft>
                          <a:spcPts val="0"/>
                        </a:spcAft>
                      </a:pPr>
                      <a:r>
                        <a:rPr lang="es-ES" sz="1100" b="1">
                          <a:solidFill>
                            <a:srgbClr val="FFFFFF"/>
                          </a:solidFill>
                          <a:latin typeface="Arial Narrow"/>
                          <a:ea typeface="Times New Roman"/>
                          <a:cs typeface="Arial"/>
                        </a:rPr>
                        <a:t>0097</a:t>
                      </a:r>
                      <a:endParaRPr lang="es-MX" sz="1100">
                        <a:latin typeface="Times New Roman"/>
                        <a:ea typeface="Times New Roman"/>
                        <a:cs typeface="Times New Roman"/>
                      </a:endParaRPr>
                    </a:p>
                  </a:txBody>
                  <a:tcPr marL="8301" marR="8301" marT="8301" marB="8301"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LA DEPRESIÓN INFANTIL</a:t>
                      </a:r>
                      <a:endParaRPr lang="es-MX" sz="1100" dirty="0">
                        <a:latin typeface="Times New Roman"/>
                        <a:ea typeface="Times New Roman"/>
                        <a:cs typeface="Times New Roman"/>
                      </a:endParaRPr>
                    </a:p>
                  </a:txBody>
                  <a:tcPr marL="8301" marR="8301" marT="8301" marB="8301" anchor="ctr">
                    <a:lnL>
                      <a:noFill/>
                    </a:lnL>
                    <a:lnR>
                      <a:noFill/>
                    </a:lnR>
                    <a:lnT>
                      <a:noFill/>
                    </a:lnT>
                    <a:lnB>
                      <a:noFill/>
                    </a:lnB>
                    <a:solidFill>
                      <a:schemeClr val="accent5">
                        <a:lumMod val="50000"/>
                      </a:schemeClr>
                    </a:solidFill>
                  </a:tcPr>
                </a:tc>
              </a:tr>
              <a:tr h="547843">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8301" marR="8301" marT="8301" marB="8301"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¿Has notado que tu hijo llora con facilidad, permanece en un estado de tristeza, ha disminuido su rendimiento escolar, así como su comunicación con los demás? Estas pueden ser algunas señales de alerta para detectar en los niños un estado depresivo. es real. Aprendamos a prevenirla brindando a nuestros hijos el cuidado, el amor y el apoyo que necesitan para desarrollar una infancia feliz en este tiempo en que el desánimo y la ansiedad no han respetado edades. </a:t>
                      </a:r>
                      <a:endParaRPr lang="es-MX" sz="1100">
                        <a:latin typeface="Times New Roman"/>
                        <a:ea typeface="Times New Roman"/>
                        <a:cs typeface="Times New Roman"/>
                      </a:endParaRPr>
                    </a:p>
                  </a:txBody>
                  <a:tcPr marL="8301" marR="8301" marT="8301" marB="8301" anchor="ctr">
                    <a:lnL>
                      <a:noFill/>
                    </a:lnL>
                    <a:lnR>
                      <a:noFill/>
                    </a:lnR>
                    <a:lnT>
                      <a:noFill/>
                    </a:lnT>
                    <a:lnB>
                      <a:noFill/>
                    </a:lnB>
                    <a:solidFill>
                      <a:srgbClr val="FFFFFF"/>
                    </a:solidFill>
                  </a:tcPr>
                </a:tc>
              </a:tr>
              <a:tr h="96288">
                <a:tc>
                  <a:txBody>
                    <a:bodyPr/>
                    <a:lstStyle/>
                    <a:p>
                      <a:pPr algn="ctr">
                        <a:spcAft>
                          <a:spcPts val="0"/>
                        </a:spcAft>
                      </a:pPr>
                      <a:r>
                        <a:rPr lang="es-ES" sz="1100" b="1">
                          <a:solidFill>
                            <a:srgbClr val="FFFFFF"/>
                          </a:solidFill>
                          <a:latin typeface="Arial Narrow"/>
                          <a:ea typeface="Times New Roman"/>
                          <a:cs typeface="Arial"/>
                        </a:rPr>
                        <a:t>0098</a:t>
                      </a:r>
                      <a:endParaRPr lang="es-MX" sz="1100">
                        <a:latin typeface="Times New Roman"/>
                        <a:ea typeface="Times New Roman"/>
                        <a:cs typeface="Times New Roman"/>
                      </a:endParaRPr>
                    </a:p>
                  </a:txBody>
                  <a:tcPr marL="8301" marR="8301" marT="8301" marB="8301" anchor="ctr">
                    <a:lnL>
                      <a:noFill/>
                    </a:lnL>
                    <a:lnR>
                      <a:noFill/>
                    </a:lnR>
                    <a:lnT>
                      <a:noFill/>
                    </a:lnT>
                    <a:lnB>
                      <a:noFill/>
                    </a:lnB>
                    <a:solidFill>
                      <a:srgbClr val="0062A5"/>
                    </a:solidFill>
                  </a:tcPr>
                </a:tc>
                <a:tc>
                  <a:txBody>
                    <a:bodyPr/>
                    <a:lstStyle/>
                    <a:p>
                      <a:pPr marL="0" algn="just" rtl="0" eaLnBrk="1" latinLnBrk="0" hangingPunct="1">
                        <a:spcAft>
                          <a:spcPts val="0"/>
                        </a:spcAft>
                      </a:pPr>
                      <a:r>
                        <a:rPr kumimoji="0" lang="es-MX" sz="1100" b="1" kern="1200" dirty="0" smtClean="0">
                          <a:solidFill>
                            <a:srgbClr val="FFFFFF"/>
                          </a:solidFill>
                          <a:latin typeface="Arial Narrow"/>
                          <a:ea typeface="Times New Roman"/>
                          <a:cs typeface="Arial"/>
                        </a:rPr>
                        <a:t>LA DEPRESIÓN JUVENIL</a:t>
                      </a:r>
                      <a:endParaRPr kumimoji="0" lang="es-MX" sz="1100" b="1" kern="1200" dirty="0">
                        <a:solidFill>
                          <a:srgbClr val="FFFFFF"/>
                        </a:solidFill>
                        <a:latin typeface="Arial Narrow"/>
                        <a:ea typeface="Times New Roman"/>
                        <a:cs typeface="Arial"/>
                      </a:endParaRPr>
                    </a:p>
                  </a:txBody>
                  <a:tcPr marL="8301" marR="8301" marT="8301" marB="8301" anchor="ctr">
                    <a:lnL>
                      <a:noFill/>
                    </a:lnL>
                    <a:lnR>
                      <a:noFill/>
                    </a:lnR>
                    <a:lnT>
                      <a:noFill/>
                    </a:lnT>
                    <a:lnB>
                      <a:noFill/>
                    </a:lnB>
                    <a:solidFill>
                      <a:schemeClr val="accent5">
                        <a:lumMod val="50000"/>
                      </a:schemeClr>
                    </a:solidFill>
                  </a:tcPr>
                </a:tc>
              </a:tr>
              <a:tr h="547843">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8301" marR="8301" marT="8301" marB="8301"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La comunicación abierta con los adolescentes puede ayudarnos a identificar la depresión a tiempo, y es un deber sagrado para los adultos que los rodeamos, el tener un diálogo abierto con ellos para generarles mayor confianza y autoestima. Hay mucho que ofrecer a los jóvenes deprimidos. ¿Estaremos dispuestos a ayudarlos en esos momentos tan difíciles para ellos? Sobre todas las cosas, necesitan un amigo en quién confiar y de quien recibir apoyo. ¿Papá, sacarás a tu hijo de la depresión? </a:t>
                      </a:r>
                      <a:endParaRPr lang="es-MX" sz="1100" dirty="0">
                        <a:latin typeface="Times New Roman"/>
                        <a:ea typeface="Times New Roman"/>
                        <a:cs typeface="Times New Roman"/>
                      </a:endParaRPr>
                    </a:p>
                  </a:txBody>
                  <a:tcPr marL="8301" marR="8301" marT="8301" marB="8301" anchor="ctr">
                    <a:lnL>
                      <a:noFill/>
                    </a:lnL>
                    <a:lnR>
                      <a:noFill/>
                    </a:lnR>
                    <a:lnT>
                      <a:noFill/>
                    </a:lnT>
                    <a:lnB>
                      <a:noFill/>
                    </a:lnB>
                    <a:solidFill>
                      <a:srgbClr val="FFFFFF"/>
                    </a:solidFill>
                  </a:tcPr>
                </a:tc>
              </a:tr>
              <a:tr h="83007">
                <a:tc>
                  <a:txBody>
                    <a:bodyPr/>
                    <a:lstStyle/>
                    <a:p>
                      <a:pPr algn="ctr">
                        <a:spcAft>
                          <a:spcPts val="0"/>
                        </a:spcAft>
                      </a:pPr>
                      <a:r>
                        <a:rPr lang="es-ES" sz="1100" b="1">
                          <a:solidFill>
                            <a:srgbClr val="FFFFFF"/>
                          </a:solidFill>
                          <a:latin typeface="Arial Narrow"/>
                          <a:ea typeface="Times New Roman"/>
                          <a:cs typeface="Arial"/>
                        </a:rPr>
                        <a:t>0099</a:t>
                      </a:r>
                      <a:endParaRPr lang="es-MX" sz="1100">
                        <a:latin typeface="Times New Roman"/>
                        <a:ea typeface="Times New Roman"/>
                        <a:cs typeface="Times New Roman"/>
                      </a:endParaRPr>
                    </a:p>
                  </a:txBody>
                  <a:tcPr marL="8301" marR="8301" marT="8301" marB="8301"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¿EN QUÉ CONSISTE </a:t>
                      </a:r>
                      <a:r>
                        <a:rPr lang="es-ES" sz="1100" b="1" dirty="0" smtClean="0">
                          <a:solidFill>
                            <a:srgbClr val="FFFFFF"/>
                          </a:solidFill>
                          <a:latin typeface="Arial Narrow"/>
                          <a:ea typeface="Times New Roman"/>
                          <a:cs typeface="Arial"/>
                        </a:rPr>
                        <a:t> LA FELICIDAD?</a:t>
                      </a:r>
                      <a:endParaRPr lang="es-MX" sz="1100" dirty="0">
                        <a:latin typeface="Times New Roman"/>
                        <a:ea typeface="Times New Roman"/>
                        <a:cs typeface="Times New Roman"/>
                      </a:endParaRPr>
                    </a:p>
                  </a:txBody>
                  <a:tcPr marL="8301" marR="8301" marT="8301" marB="8301" anchor="ctr">
                    <a:lnL>
                      <a:noFill/>
                    </a:lnL>
                    <a:lnR>
                      <a:noFill/>
                    </a:lnR>
                    <a:lnT>
                      <a:noFill/>
                    </a:lnT>
                    <a:lnB>
                      <a:noFill/>
                    </a:lnB>
                    <a:solidFill>
                      <a:schemeClr val="accent5">
                        <a:lumMod val="50000"/>
                      </a:schemeClr>
                    </a:solidFill>
                  </a:tcPr>
                </a:tc>
              </a:tr>
              <a:tr h="547843">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8301" marR="8301" marT="8301" marB="8301"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La gran mayoría de las personas están buscando ser felices. Algunos buscan la felicidad en el matrimonio, otros en el éxito, o incluso en un ingreso económico… pero ¿realmente conocemos el significado de la felicidad? ¿Es posible vivir constantemente felices? Escuche hoy cuál es la forma más práctica de alcanzar la felicidad y atrévase a dar el paso fundamental para ser feliz. Su felicidad dependerá de su actitud, amor y entrega hacia los demás. </a:t>
                      </a:r>
                      <a:endParaRPr lang="es-MX" sz="1100" dirty="0">
                        <a:latin typeface="Times New Roman"/>
                        <a:ea typeface="Times New Roman"/>
                        <a:cs typeface="Times New Roman"/>
                      </a:endParaRPr>
                    </a:p>
                  </a:txBody>
                  <a:tcPr marL="8301" marR="8301" marT="8301" marB="8301" anchor="ctr">
                    <a:lnL>
                      <a:noFill/>
                    </a:lnL>
                    <a:lnR>
                      <a:noFill/>
                    </a:lnR>
                    <a:lnT>
                      <a:noFill/>
                    </a:lnT>
                    <a:lnB>
                      <a:noFill/>
                    </a:lnB>
                    <a:solidFill>
                      <a:srgbClr val="FFFFFF"/>
                    </a:solidFill>
                  </a:tcPr>
                </a:tc>
              </a:tr>
            </a:tbl>
          </a:graphicData>
        </a:graphic>
      </p:graphicFrame>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144587" y="1494246"/>
          <a:ext cx="7634288" cy="4366180"/>
        </p:xfrm>
        <a:graphic>
          <a:graphicData uri="http://schemas.openxmlformats.org/drawingml/2006/table">
            <a:tbl>
              <a:tblPr/>
              <a:tblGrid>
                <a:gridCol w="641331"/>
                <a:gridCol w="6992957"/>
              </a:tblGrid>
              <a:tr h="87586">
                <a:tc>
                  <a:txBody>
                    <a:bodyPr/>
                    <a:lstStyle/>
                    <a:p>
                      <a:pPr algn="ctr">
                        <a:spcAft>
                          <a:spcPts val="0"/>
                        </a:spcAft>
                      </a:pPr>
                      <a:r>
                        <a:rPr lang="es-ES" sz="1100" b="1" dirty="0">
                          <a:solidFill>
                            <a:srgbClr val="FFFFFF"/>
                          </a:solidFill>
                          <a:latin typeface="Arial Narrow"/>
                          <a:ea typeface="Times New Roman"/>
                          <a:cs typeface="Arial"/>
                        </a:rPr>
                        <a:t>0100</a:t>
                      </a:r>
                      <a:endParaRPr lang="es-MX" sz="1100" dirty="0">
                        <a:latin typeface="Times New Roman"/>
                        <a:ea typeface="Times New Roman"/>
                        <a:cs typeface="Times New Roman"/>
                      </a:endParaRPr>
                    </a:p>
                  </a:txBody>
                  <a:tcPr marL="8759" marR="8759" marT="8759" marB="8759" anchor="ctr">
                    <a:lnL>
                      <a:noFill/>
                    </a:lnL>
                    <a:lnR>
                      <a:noFill/>
                    </a:lnR>
                    <a:lnT>
                      <a:noFill/>
                    </a:lnT>
                    <a:lnB>
                      <a:noFill/>
                    </a:lnB>
                    <a:solidFill>
                      <a:srgbClr val="0062A5"/>
                    </a:solidFill>
                  </a:tcPr>
                </a:tc>
                <a:tc>
                  <a:txBody>
                    <a:bodyPr/>
                    <a:lstStyle/>
                    <a:p>
                      <a:pPr algn="just">
                        <a:spcAft>
                          <a:spcPts val="0"/>
                        </a:spcAft>
                      </a:pPr>
                      <a:r>
                        <a:rPr lang="es-ES" sz="1100" b="1" dirty="0" smtClean="0">
                          <a:solidFill>
                            <a:srgbClr val="FFFFFF"/>
                          </a:solidFill>
                          <a:latin typeface="Arial Narrow"/>
                          <a:ea typeface="Times New Roman"/>
                          <a:cs typeface="Arial"/>
                        </a:rPr>
                        <a:t>LA DEPRESIÓN , </a:t>
                      </a:r>
                      <a:r>
                        <a:rPr lang="es-ES" sz="1100" b="1" dirty="0">
                          <a:solidFill>
                            <a:srgbClr val="FFFFFF"/>
                          </a:solidFill>
                          <a:latin typeface="Arial Narrow"/>
                          <a:ea typeface="Times New Roman"/>
                          <a:cs typeface="Arial"/>
                        </a:rPr>
                        <a:t>UN PROBLEMA QUE TIENE SOLUCIÓN </a:t>
                      </a:r>
                      <a:endParaRPr lang="es-MX" sz="1100" dirty="0">
                        <a:latin typeface="Times New Roman"/>
                        <a:ea typeface="Times New Roman"/>
                        <a:cs typeface="Times New Roman"/>
                      </a:endParaRPr>
                    </a:p>
                  </a:txBody>
                  <a:tcPr marL="8759" marR="8759" marT="8759" marB="8759" anchor="ctr">
                    <a:lnL>
                      <a:noFill/>
                    </a:lnL>
                    <a:lnR>
                      <a:noFill/>
                    </a:lnR>
                    <a:lnT>
                      <a:noFill/>
                    </a:lnT>
                    <a:lnB>
                      <a:noFill/>
                    </a:lnB>
                    <a:solidFill>
                      <a:schemeClr val="accent5">
                        <a:lumMod val="50000"/>
                      </a:schemeClr>
                    </a:solidFill>
                  </a:tcPr>
                </a:tc>
              </a:tr>
              <a:tr h="578069">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8759" marR="8759" marT="8759" marB="8759"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La importancia de identificar la depresión, sus síntomas, los efectos o los daños que ella pueda producir, hoy en día se convierte en algo prioritario para resolver mucha de la problemática familiar que estamos observando. Debemos saber que esta enfermedad tiene un tratamiento adecuado, y hay esperanza para aquellos que la padecen. Hay una salida cuando parece que no hay luz al final del camino. Sí la hay ¡y los resultados son asombrosos! </a:t>
                      </a:r>
                      <a:endParaRPr lang="es-MX" sz="1100">
                        <a:latin typeface="Times New Roman"/>
                        <a:ea typeface="Times New Roman"/>
                        <a:cs typeface="Times New Roman"/>
                      </a:endParaRPr>
                    </a:p>
                  </a:txBody>
                  <a:tcPr marL="8759" marR="8759" marT="8759" marB="8759" anchor="ctr">
                    <a:lnL>
                      <a:noFill/>
                    </a:lnL>
                    <a:lnR>
                      <a:noFill/>
                    </a:lnR>
                    <a:lnT>
                      <a:noFill/>
                    </a:lnT>
                    <a:lnB>
                      <a:noFill/>
                    </a:lnB>
                    <a:solidFill>
                      <a:srgbClr val="FFFFFF"/>
                    </a:solidFill>
                  </a:tcPr>
                </a:tc>
              </a:tr>
              <a:tr h="87586">
                <a:tc>
                  <a:txBody>
                    <a:bodyPr/>
                    <a:lstStyle/>
                    <a:p>
                      <a:pPr algn="ctr">
                        <a:spcAft>
                          <a:spcPts val="0"/>
                        </a:spcAft>
                      </a:pPr>
                      <a:r>
                        <a:rPr lang="es-ES" sz="1100" b="1">
                          <a:solidFill>
                            <a:srgbClr val="FFFFFF"/>
                          </a:solidFill>
                          <a:latin typeface="Arial Narrow"/>
                          <a:ea typeface="Times New Roman"/>
                          <a:cs typeface="Arial"/>
                        </a:rPr>
                        <a:t>0101</a:t>
                      </a:r>
                      <a:endParaRPr lang="es-MX" sz="1100">
                        <a:latin typeface="Times New Roman"/>
                        <a:ea typeface="Times New Roman"/>
                        <a:cs typeface="Times New Roman"/>
                      </a:endParaRPr>
                    </a:p>
                  </a:txBody>
                  <a:tcPr marL="8759" marR="8759" marT="8759" marB="8759"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EL PAPEL DE LOS PADRES </a:t>
                      </a:r>
                      <a:r>
                        <a:rPr lang="es-ES" sz="1100" b="1" dirty="0" smtClean="0">
                          <a:solidFill>
                            <a:srgbClr val="FFFFFF"/>
                          </a:solidFill>
                          <a:latin typeface="Arial Narrow"/>
                          <a:ea typeface="Times New Roman"/>
                          <a:cs typeface="Arial"/>
                        </a:rPr>
                        <a:t> EN LA FORMACIÓN DE</a:t>
                      </a:r>
                      <a:r>
                        <a:rPr lang="es-ES" sz="1100" b="1" baseline="0" dirty="0" smtClean="0">
                          <a:solidFill>
                            <a:srgbClr val="FFFFFF"/>
                          </a:solidFill>
                          <a:latin typeface="Arial Narrow"/>
                          <a:ea typeface="Times New Roman"/>
                          <a:cs typeface="Arial"/>
                        </a:rPr>
                        <a:t> </a:t>
                      </a:r>
                      <a:r>
                        <a:rPr lang="es-ES" sz="1100" b="1" dirty="0" smtClean="0">
                          <a:solidFill>
                            <a:srgbClr val="FFFFFF"/>
                          </a:solidFill>
                          <a:latin typeface="Arial Narrow"/>
                          <a:ea typeface="Times New Roman"/>
                          <a:cs typeface="Arial"/>
                        </a:rPr>
                        <a:t>LOS </a:t>
                      </a:r>
                      <a:r>
                        <a:rPr lang="es-ES" sz="1100" b="1" dirty="0">
                          <a:solidFill>
                            <a:srgbClr val="FFFFFF"/>
                          </a:solidFill>
                          <a:latin typeface="Arial Narrow"/>
                          <a:ea typeface="Times New Roman"/>
                          <a:cs typeface="Arial"/>
                        </a:rPr>
                        <a:t>NIÑOS</a:t>
                      </a:r>
                      <a:endParaRPr lang="es-MX" sz="1100" dirty="0">
                        <a:latin typeface="Times New Roman"/>
                        <a:ea typeface="Times New Roman"/>
                        <a:cs typeface="Times New Roman"/>
                      </a:endParaRPr>
                    </a:p>
                  </a:txBody>
                  <a:tcPr marL="8759" marR="8759" marT="8759" marB="8759" anchor="ctr">
                    <a:lnL>
                      <a:noFill/>
                    </a:lnL>
                    <a:lnR>
                      <a:noFill/>
                    </a:lnR>
                    <a:lnT>
                      <a:noFill/>
                    </a:lnT>
                    <a:lnB>
                      <a:noFill/>
                    </a:lnB>
                    <a:solidFill>
                      <a:schemeClr val="accent5">
                        <a:lumMod val="50000"/>
                      </a:schemeClr>
                    </a:solidFill>
                  </a:tcPr>
                </a:tc>
              </a:tr>
              <a:tr h="578069">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8759" marR="8759" marT="8759" marB="8759"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Hoy en día son pocos los padres reconocen la gran responsabilidad que tienen en la formación del carácter o personalidad de sus hijos. Aunque es verdad que los niños pueden tener tendencias a conductas inapropiadas, lo cierto es que los padres tienen la gran tarea de instruir, corregir, proteger y dirigir a sus hijos para enseñarles a vencer sus debilidades y hacer de ellos personas de carácter y emociones estables. Respondamos a las necesidades de nuestros niños. </a:t>
                      </a:r>
                      <a:endParaRPr lang="es-MX" sz="1100">
                        <a:latin typeface="Times New Roman"/>
                        <a:ea typeface="Times New Roman"/>
                        <a:cs typeface="Times New Roman"/>
                      </a:endParaRPr>
                    </a:p>
                  </a:txBody>
                  <a:tcPr marL="8759" marR="8759" marT="8759" marB="8759" anchor="ctr">
                    <a:lnL>
                      <a:noFill/>
                    </a:lnL>
                    <a:lnR>
                      <a:noFill/>
                    </a:lnR>
                    <a:lnT>
                      <a:noFill/>
                    </a:lnT>
                    <a:lnB>
                      <a:noFill/>
                    </a:lnB>
                    <a:solidFill>
                      <a:srgbClr val="FFFFFF"/>
                    </a:solidFill>
                  </a:tcPr>
                </a:tc>
              </a:tr>
              <a:tr h="87586">
                <a:tc>
                  <a:txBody>
                    <a:bodyPr/>
                    <a:lstStyle/>
                    <a:p>
                      <a:pPr algn="ctr">
                        <a:spcAft>
                          <a:spcPts val="0"/>
                        </a:spcAft>
                      </a:pPr>
                      <a:r>
                        <a:rPr lang="es-ES" sz="1100" b="1">
                          <a:solidFill>
                            <a:srgbClr val="FFFFFF"/>
                          </a:solidFill>
                          <a:latin typeface="Arial Narrow"/>
                          <a:ea typeface="Times New Roman"/>
                          <a:cs typeface="Arial"/>
                        </a:rPr>
                        <a:t>0102</a:t>
                      </a:r>
                      <a:endParaRPr lang="es-MX" sz="1100">
                        <a:latin typeface="Times New Roman"/>
                        <a:ea typeface="Times New Roman"/>
                        <a:cs typeface="Times New Roman"/>
                      </a:endParaRPr>
                    </a:p>
                  </a:txBody>
                  <a:tcPr marL="8759" marR="8759" marT="8759" marB="8759"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EL MATRIMONIO</a:t>
                      </a:r>
                      <a:endParaRPr lang="es-MX" sz="1100" dirty="0">
                        <a:latin typeface="Times New Roman"/>
                        <a:ea typeface="Times New Roman"/>
                        <a:cs typeface="Times New Roman"/>
                      </a:endParaRPr>
                    </a:p>
                  </a:txBody>
                  <a:tcPr marL="8759" marR="8759" marT="8759" marB="8759" anchor="ctr">
                    <a:lnL>
                      <a:noFill/>
                    </a:lnL>
                    <a:lnR>
                      <a:noFill/>
                    </a:lnR>
                    <a:lnT>
                      <a:noFill/>
                    </a:lnT>
                    <a:lnB>
                      <a:noFill/>
                    </a:lnB>
                    <a:solidFill>
                      <a:schemeClr val="accent5">
                        <a:lumMod val="50000"/>
                      </a:schemeClr>
                    </a:solidFill>
                  </a:tcPr>
                </a:tc>
              </a:tr>
              <a:tr h="508000">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8759" marR="8759" marT="8759" marB="8759"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El matrimonio es la institución perfectamente diseñada para suplir la gran necesidad que hay en el corazón humano: amar y ser amado. Es ahí donde el hombre puede experimentar completa felicidad, al sembrar el verdadero amor, el cual consiste en hacer el bien a la pareja, no buscando el beneficio personal, ni esperando tampoco recibir nada a cambio. El matrimonio es un pacto de compañerismo, un gran compromiso. </a:t>
                      </a:r>
                      <a:endParaRPr lang="es-MX" sz="1100">
                        <a:latin typeface="Times New Roman"/>
                        <a:ea typeface="Times New Roman"/>
                        <a:cs typeface="Times New Roman"/>
                      </a:endParaRPr>
                    </a:p>
                  </a:txBody>
                  <a:tcPr marL="8759" marR="8759" marT="8759" marB="8759" anchor="ctr">
                    <a:lnL>
                      <a:noFill/>
                    </a:lnL>
                    <a:lnR>
                      <a:noFill/>
                    </a:lnR>
                    <a:lnT>
                      <a:noFill/>
                    </a:lnT>
                    <a:lnB>
                      <a:noFill/>
                    </a:lnB>
                    <a:solidFill>
                      <a:srgbClr val="FFFFFF"/>
                    </a:solidFill>
                  </a:tcPr>
                </a:tc>
              </a:tr>
              <a:tr h="87586">
                <a:tc>
                  <a:txBody>
                    <a:bodyPr/>
                    <a:lstStyle/>
                    <a:p>
                      <a:pPr algn="ctr">
                        <a:spcAft>
                          <a:spcPts val="0"/>
                        </a:spcAft>
                      </a:pPr>
                      <a:r>
                        <a:rPr lang="es-ES" sz="1100" b="1">
                          <a:solidFill>
                            <a:srgbClr val="FFFFFF"/>
                          </a:solidFill>
                          <a:latin typeface="Arial Narrow"/>
                          <a:ea typeface="Times New Roman"/>
                          <a:cs typeface="Arial"/>
                        </a:rPr>
                        <a:t>0103</a:t>
                      </a:r>
                      <a:endParaRPr lang="es-MX" sz="1100">
                        <a:latin typeface="Times New Roman"/>
                        <a:ea typeface="Times New Roman"/>
                        <a:cs typeface="Times New Roman"/>
                      </a:endParaRPr>
                    </a:p>
                  </a:txBody>
                  <a:tcPr marL="8759" marR="8759" marT="8759" marB="8759" anchor="ctr">
                    <a:lnL>
                      <a:noFill/>
                    </a:lnL>
                    <a:lnR>
                      <a:noFill/>
                    </a:lnR>
                    <a:lnT>
                      <a:noFill/>
                    </a:lnT>
                    <a:lnB>
                      <a:noFill/>
                    </a:lnB>
                    <a:solidFill>
                      <a:srgbClr val="0062A5"/>
                    </a:solidFill>
                  </a:tcPr>
                </a:tc>
                <a:tc>
                  <a:txBody>
                    <a:bodyPr/>
                    <a:lstStyle/>
                    <a:p>
                      <a:pPr algn="just">
                        <a:spcAft>
                          <a:spcPts val="0"/>
                        </a:spcAft>
                      </a:pPr>
                      <a:r>
                        <a:rPr lang="es-ES" sz="1100" b="1" dirty="0" smtClean="0">
                          <a:solidFill>
                            <a:srgbClr val="FFFFFF"/>
                          </a:solidFill>
                          <a:latin typeface="Arial Narrow"/>
                          <a:ea typeface="Times New Roman"/>
                          <a:cs typeface="Arial"/>
                        </a:rPr>
                        <a:t>LA VERDADERA AUTORIDAD EN </a:t>
                      </a:r>
                      <a:r>
                        <a:rPr lang="es-ES" sz="1100" b="1" dirty="0">
                          <a:solidFill>
                            <a:srgbClr val="FFFFFF"/>
                          </a:solidFill>
                          <a:latin typeface="Arial Narrow"/>
                          <a:ea typeface="Times New Roman"/>
                          <a:cs typeface="Arial"/>
                        </a:rPr>
                        <a:t>EL HOGAR </a:t>
                      </a:r>
                      <a:endParaRPr lang="es-MX" sz="1100" dirty="0">
                        <a:latin typeface="Times New Roman"/>
                        <a:ea typeface="Times New Roman"/>
                        <a:cs typeface="Times New Roman"/>
                      </a:endParaRPr>
                    </a:p>
                  </a:txBody>
                  <a:tcPr marL="8759" marR="8759" marT="8759" marB="8759" anchor="ctr">
                    <a:lnL>
                      <a:noFill/>
                    </a:lnL>
                    <a:lnR>
                      <a:noFill/>
                    </a:lnR>
                    <a:lnT>
                      <a:noFill/>
                    </a:lnT>
                    <a:lnB>
                      <a:noFill/>
                    </a:lnB>
                    <a:solidFill>
                      <a:schemeClr val="accent5">
                        <a:lumMod val="50000"/>
                      </a:schemeClr>
                    </a:solidFill>
                  </a:tcPr>
                </a:tc>
              </a:tr>
              <a:tr h="508000">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8759" marR="8759" marT="8759" marB="8759"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Desgraciadamente, más del 80% de los niños que viven en las calles sí tienen un lugar ha donde llegar pero han preferido salir de sus casas porque en sus hogares no encontraron lo que ellos necesitaban. ¿Cuáles son las fallas más comunes que cometen los padres? ¿Es correcto ejercer autoridad y disciplina sobre los hijos? Escucha hoy cuál es la gran diferencia entre la autoridad que edifica y la autoridad que puede destruir a la familia. </a:t>
                      </a:r>
                      <a:endParaRPr lang="es-MX" sz="1100">
                        <a:latin typeface="Times New Roman"/>
                        <a:ea typeface="Times New Roman"/>
                        <a:cs typeface="Times New Roman"/>
                      </a:endParaRPr>
                    </a:p>
                  </a:txBody>
                  <a:tcPr marL="8759" marR="8759" marT="8759" marB="8759" anchor="ctr">
                    <a:lnL>
                      <a:noFill/>
                    </a:lnL>
                    <a:lnR>
                      <a:noFill/>
                    </a:lnR>
                    <a:lnT>
                      <a:noFill/>
                    </a:lnT>
                    <a:lnB>
                      <a:noFill/>
                    </a:lnB>
                    <a:solidFill>
                      <a:srgbClr val="FFFFFF"/>
                    </a:solidFill>
                  </a:tcPr>
                </a:tc>
              </a:tr>
              <a:tr h="157655">
                <a:tc>
                  <a:txBody>
                    <a:bodyPr/>
                    <a:lstStyle/>
                    <a:p>
                      <a:pPr algn="ctr">
                        <a:spcAft>
                          <a:spcPts val="0"/>
                        </a:spcAft>
                      </a:pPr>
                      <a:r>
                        <a:rPr lang="es-ES" sz="1100" b="1">
                          <a:solidFill>
                            <a:srgbClr val="FFFFFF"/>
                          </a:solidFill>
                          <a:latin typeface="Arial Narrow"/>
                          <a:ea typeface="Times New Roman"/>
                          <a:cs typeface="Arial"/>
                        </a:rPr>
                        <a:t>0104</a:t>
                      </a:r>
                      <a:endParaRPr lang="es-MX" sz="1100">
                        <a:latin typeface="Times New Roman"/>
                        <a:ea typeface="Times New Roman"/>
                        <a:cs typeface="Times New Roman"/>
                      </a:endParaRPr>
                    </a:p>
                  </a:txBody>
                  <a:tcPr marL="8759" marR="8759" marT="8759" marB="8759"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MÁS QUE UN DÍA MALO I: "Cuando la tristeza se convierte en nuestra pero compañera"</a:t>
                      </a:r>
                      <a:endParaRPr lang="es-MX" sz="1100" dirty="0">
                        <a:latin typeface="Times New Roman"/>
                        <a:ea typeface="Times New Roman"/>
                        <a:cs typeface="Times New Roman"/>
                      </a:endParaRPr>
                    </a:p>
                  </a:txBody>
                  <a:tcPr marL="8759" marR="8759" marT="8759" marB="8759" anchor="ctr">
                    <a:lnL>
                      <a:noFill/>
                    </a:lnL>
                    <a:lnR>
                      <a:noFill/>
                    </a:lnR>
                    <a:lnT>
                      <a:noFill/>
                    </a:lnT>
                    <a:lnB>
                      <a:noFill/>
                    </a:lnB>
                    <a:solidFill>
                      <a:schemeClr val="accent5">
                        <a:lumMod val="50000"/>
                      </a:schemeClr>
                    </a:solidFill>
                  </a:tcPr>
                </a:tc>
              </a:tr>
              <a:tr h="578069">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8759" marR="8759" marT="8759" marB="8759"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El dolor de la pérdida de un ser querido, la experiencia de un divorcio, así como muchas otras situaciones difíciles, nos pueden ocasionar una profunda tristeza, y un estado de ánimo negativo permanente que puede convertirse en algo más que un día malo . ¿Se ha prolongado tu sufrimiento al grado que sientes una gran impotencia para continuar? Conoce cómo actúan los estados de ánimo y cómo es posible controlarlos para sobrellevar así las más fuertes dificultades. </a:t>
                      </a:r>
                      <a:endParaRPr lang="es-MX" sz="1100" dirty="0">
                        <a:latin typeface="Times New Roman"/>
                        <a:ea typeface="Times New Roman"/>
                        <a:cs typeface="Times New Roman"/>
                      </a:endParaRPr>
                    </a:p>
                  </a:txBody>
                  <a:tcPr marL="8759" marR="8759" marT="8759" marB="8759" anchor="ctr">
                    <a:lnL>
                      <a:noFill/>
                    </a:lnL>
                    <a:lnR>
                      <a:noFill/>
                    </a:lnR>
                    <a:lnT>
                      <a:noFill/>
                    </a:lnT>
                    <a:lnB>
                      <a:noFill/>
                    </a:lnB>
                    <a:solidFill>
                      <a:srgbClr val="FFFFFF"/>
                    </a:solidFill>
                  </a:tcPr>
                </a:tc>
              </a:tr>
            </a:tbl>
          </a:graphicData>
        </a:graphic>
      </p:graphicFrame>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144587" y="1500174"/>
          <a:ext cx="7634287" cy="4481027"/>
        </p:xfrm>
        <a:graphic>
          <a:graphicData uri="http://schemas.openxmlformats.org/drawingml/2006/table">
            <a:tbl>
              <a:tblPr/>
              <a:tblGrid>
                <a:gridCol w="610371"/>
                <a:gridCol w="7023916"/>
              </a:tblGrid>
              <a:tr h="184727">
                <a:tc>
                  <a:txBody>
                    <a:bodyPr/>
                    <a:lstStyle/>
                    <a:p>
                      <a:pPr algn="ctr">
                        <a:spcAft>
                          <a:spcPts val="0"/>
                        </a:spcAft>
                      </a:pPr>
                      <a:r>
                        <a:rPr lang="es-ES" sz="1100" b="1" dirty="0" smtClean="0">
                          <a:solidFill>
                            <a:srgbClr val="FFFFFF"/>
                          </a:solidFill>
                          <a:latin typeface="Arial Narrow"/>
                          <a:ea typeface="Times New Roman"/>
                          <a:cs typeface="Arial"/>
                        </a:rPr>
                        <a:t>0105</a:t>
                      </a:r>
                      <a:endParaRPr lang="es-MX" sz="1100" dirty="0">
                        <a:latin typeface="Times New Roman"/>
                        <a:ea typeface="Times New Roman"/>
                        <a:cs typeface="Times New Roman"/>
                      </a:endParaRPr>
                    </a:p>
                  </a:txBody>
                  <a:tcPr marL="18473" marR="18473" marT="18473" marB="18473"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MÁS QUE UN DÍA MALO II: "Cómo vencer la tristeza y encontrar la felicidad"</a:t>
                      </a:r>
                      <a:endParaRPr lang="es-MX" sz="1100" dirty="0">
                        <a:latin typeface="Times New Roman"/>
                        <a:ea typeface="Times New Roman"/>
                        <a:cs typeface="Times New Roman"/>
                      </a:endParaRPr>
                    </a:p>
                  </a:txBody>
                  <a:tcPr marL="18473" marR="18473" marT="18473" marB="18473" anchor="ctr">
                    <a:lnL>
                      <a:noFill/>
                    </a:lnL>
                    <a:lnR>
                      <a:noFill/>
                    </a:lnR>
                    <a:lnT>
                      <a:noFill/>
                    </a:lnT>
                    <a:lnB>
                      <a:noFill/>
                    </a:lnB>
                    <a:solidFill>
                      <a:schemeClr val="accent5">
                        <a:lumMod val="50000"/>
                      </a:schemeClr>
                    </a:solidFill>
                  </a:tcPr>
                </a:tc>
              </a:tr>
              <a:tr h="775854">
                <a:tc>
                  <a:txBody>
                    <a:bodyPr/>
                    <a:lstStyle/>
                    <a:p>
                      <a:pPr algn="just">
                        <a:spcAft>
                          <a:spcPts val="0"/>
                        </a:spcAft>
                      </a:pPr>
                      <a:r>
                        <a:rPr lang="es-ES" sz="1100" dirty="0">
                          <a:latin typeface="Arial Narrow"/>
                          <a:ea typeface="Times New Roman"/>
                          <a:cs typeface="Arial"/>
                        </a:rPr>
                        <a:t> </a:t>
                      </a:r>
                      <a:endParaRPr lang="es-MX" sz="1100" dirty="0">
                        <a:latin typeface="Times New Roman"/>
                        <a:ea typeface="Times New Roman"/>
                        <a:cs typeface="Times New Roman"/>
                      </a:endParaRPr>
                    </a:p>
                  </a:txBody>
                  <a:tcPr marL="18473" marR="18473" marT="18473" marB="18473"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Hay diferentes maneras de vencer la depresión, si tú tienes un problema severo de depresión, una tristeza que te acompaña por años y sientes que necesitas ayuda hazle frente a aquellas fallas, desalientos, rechazos, emociones negativas, pruebas, dolor, penas y toma una posición positiva. Sí es posible ser triunfantes, victoriosos sobre la tristeza, ésta no va a quedarse de manera permanente en nuestras vidas, la tristeza nos da una enseñanza y una sabiduría que pocas cosas en la vida nos pueden dar. Aprende a hacerle frente a la tristeza. </a:t>
                      </a:r>
                      <a:endParaRPr lang="es-MX" sz="1100" dirty="0">
                        <a:latin typeface="Times New Roman"/>
                        <a:ea typeface="Times New Roman"/>
                        <a:cs typeface="Times New Roman"/>
                      </a:endParaRPr>
                    </a:p>
                  </a:txBody>
                  <a:tcPr marL="18473" marR="18473" marT="18473" marB="18473" anchor="ctr">
                    <a:lnL>
                      <a:noFill/>
                    </a:lnL>
                    <a:lnR>
                      <a:noFill/>
                    </a:lnR>
                    <a:lnT>
                      <a:noFill/>
                    </a:lnT>
                    <a:lnB>
                      <a:noFill/>
                    </a:lnB>
                    <a:solidFill>
                      <a:srgbClr val="FFFFFF"/>
                    </a:solidFill>
                  </a:tcPr>
                </a:tc>
              </a:tr>
              <a:tr h="184727">
                <a:tc>
                  <a:txBody>
                    <a:bodyPr/>
                    <a:lstStyle/>
                    <a:p>
                      <a:pPr algn="ctr">
                        <a:spcAft>
                          <a:spcPts val="0"/>
                        </a:spcAft>
                      </a:pPr>
                      <a:r>
                        <a:rPr lang="es-ES" sz="1100" b="1">
                          <a:solidFill>
                            <a:srgbClr val="FFFFFF"/>
                          </a:solidFill>
                          <a:latin typeface="Arial Narrow"/>
                          <a:ea typeface="Times New Roman"/>
                          <a:cs typeface="Arial"/>
                        </a:rPr>
                        <a:t>0106</a:t>
                      </a:r>
                      <a:endParaRPr lang="es-MX" sz="1100">
                        <a:latin typeface="Times New Roman"/>
                        <a:ea typeface="Times New Roman"/>
                        <a:cs typeface="Times New Roman"/>
                      </a:endParaRPr>
                    </a:p>
                  </a:txBody>
                  <a:tcPr marL="18473" marR="18473" marT="18473" marB="18473" anchor="ctr">
                    <a:lnL>
                      <a:noFill/>
                    </a:lnL>
                    <a:lnR>
                      <a:noFill/>
                    </a:lnR>
                    <a:lnT>
                      <a:noFill/>
                    </a:lnT>
                    <a:lnB>
                      <a:noFill/>
                    </a:lnB>
                    <a:solidFill>
                      <a:srgbClr val="0062A5"/>
                    </a:solidFill>
                  </a:tcPr>
                </a:tc>
                <a:tc>
                  <a:txBody>
                    <a:bodyPr/>
                    <a:lstStyle/>
                    <a:p>
                      <a:pPr algn="just">
                        <a:spcAft>
                          <a:spcPts val="0"/>
                        </a:spcAft>
                      </a:pPr>
                      <a:r>
                        <a:rPr lang="es-ES" sz="1100" b="1" dirty="0" smtClean="0">
                          <a:solidFill>
                            <a:srgbClr val="FFFFFF"/>
                          </a:solidFill>
                          <a:latin typeface="Arial Narrow"/>
                          <a:ea typeface="Times New Roman"/>
                          <a:cs typeface="Arial"/>
                        </a:rPr>
                        <a:t>LA IMPORTANCIA DEL EJEMPLO EN LA EDUCACIÓN DE LOS </a:t>
                      </a:r>
                      <a:r>
                        <a:rPr lang="es-ES" sz="1100" b="1" dirty="0">
                          <a:solidFill>
                            <a:srgbClr val="FFFFFF"/>
                          </a:solidFill>
                          <a:latin typeface="Arial Narrow"/>
                          <a:ea typeface="Times New Roman"/>
                          <a:cs typeface="Arial"/>
                        </a:rPr>
                        <a:t>HIJOS </a:t>
                      </a:r>
                      <a:endParaRPr lang="es-MX" sz="1100" dirty="0">
                        <a:latin typeface="Times New Roman"/>
                        <a:ea typeface="Times New Roman"/>
                        <a:cs typeface="Times New Roman"/>
                      </a:endParaRPr>
                    </a:p>
                  </a:txBody>
                  <a:tcPr marL="18473" marR="18473" marT="18473" marB="18473" anchor="ctr">
                    <a:lnL>
                      <a:noFill/>
                    </a:lnL>
                    <a:lnR>
                      <a:noFill/>
                    </a:lnR>
                    <a:lnT>
                      <a:noFill/>
                    </a:lnT>
                    <a:lnB>
                      <a:noFill/>
                    </a:lnB>
                    <a:solidFill>
                      <a:schemeClr val="accent5">
                        <a:lumMod val="50000"/>
                      </a:schemeClr>
                    </a:solidFill>
                  </a:tcPr>
                </a:tc>
              </a:tr>
              <a:tr h="628073">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8473" marR="18473" marT="18473" marB="18473"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Mucho de lo que nuestros hijos lleguen a ser, o logren alcanzar el día de mañana, tiene que ver con la influencia que les transmitimos con nuestro ejemplo. Una instrucción adecuada por parte de los padres hacia los hijos, sin el ejemplo congruente, carecerá de fuerza y resultado. Somos los padres quienes tenemos la responsabilidad de brindarles el ejemplo que más influirá en la formación del carácter que desarrollarán a lo largo de su vida. </a:t>
                      </a:r>
                      <a:endParaRPr lang="es-MX" sz="1100" dirty="0">
                        <a:latin typeface="Times New Roman"/>
                        <a:ea typeface="Times New Roman"/>
                        <a:cs typeface="Times New Roman"/>
                      </a:endParaRPr>
                    </a:p>
                  </a:txBody>
                  <a:tcPr marL="18473" marR="18473" marT="18473" marB="18473" anchor="ctr">
                    <a:lnL>
                      <a:noFill/>
                    </a:lnL>
                    <a:lnR>
                      <a:noFill/>
                    </a:lnR>
                    <a:lnT>
                      <a:noFill/>
                    </a:lnT>
                    <a:lnB>
                      <a:noFill/>
                    </a:lnB>
                    <a:solidFill>
                      <a:srgbClr val="FFFFFF"/>
                    </a:solidFill>
                  </a:tcPr>
                </a:tc>
              </a:tr>
              <a:tr h="184727">
                <a:tc>
                  <a:txBody>
                    <a:bodyPr/>
                    <a:lstStyle/>
                    <a:p>
                      <a:pPr algn="ctr">
                        <a:spcAft>
                          <a:spcPts val="0"/>
                        </a:spcAft>
                      </a:pPr>
                      <a:r>
                        <a:rPr lang="es-ES" sz="1100" b="1">
                          <a:solidFill>
                            <a:srgbClr val="FFFFFF"/>
                          </a:solidFill>
                          <a:latin typeface="Arial Narrow"/>
                          <a:ea typeface="Times New Roman"/>
                          <a:cs typeface="Arial"/>
                        </a:rPr>
                        <a:t>0107</a:t>
                      </a:r>
                      <a:endParaRPr lang="es-MX" sz="1100">
                        <a:latin typeface="Times New Roman"/>
                        <a:ea typeface="Times New Roman"/>
                        <a:cs typeface="Times New Roman"/>
                      </a:endParaRPr>
                    </a:p>
                  </a:txBody>
                  <a:tcPr marL="18473" marR="18473" marT="18473" marB="18473"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APRENDIENDO A PERDONAR Parte I </a:t>
                      </a:r>
                      <a:endParaRPr lang="es-MX" sz="1100" dirty="0">
                        <a:latin typeface="Times New Roman"/>
                        <a:ea typeface="Times New Roman"/>
                        <a:cs typeface="Times New Roman"/>
                      </a:endParaRPr>
                    </a:p>
                  </a:txBody>
                  <a:tcPr marL="18473" marR="18473" marT="18473" marB="18473" anchor="ctr">
                    <a:lnL>
                      <a:noFill/>
                    </a:lnL>
                    <a:lnR>
                      <a:noFill/>
                    </a:lnR>
                    <a:lnT>
                      <a:noFill/>
                    </a:lnT>
                    <a:lnB>
                      <a:noFill/>
                    </a:lnB>
                    <a:solidFill>
                      <a:schemeClr val="accent5">
                        <a:lumMod val="50000"/>
                      </a:schemeClr>
                    </a:solidFill>
                  </a:tcPr>
                </a:tc>
              </a:tr>
              <a:tr h="628073">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8473" marR="18473" marT="18473" marB="18473"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En este mundo de múltiples conflictos interpersonales, se hace cada vez más indispensable la práctica del perdón ya que esto nos permite ser más compasivos y tolerantes con las personas que tienden a afectarnos. Este programa analiza las consecuencias médicas, psicológicas y sociales de la falta de perdón así como los beneficios de llevar una vida libre de rencores. </a:t>
                      </a:r>
                      <a:endParaRPr lang="es-MX" sz="1100" dirty="0">
                        <a:latin typeface="Times New Roman"/>
                        <a:ea typeface="Times New Roman"/>
                        <a:cs typeface="Times New Roman"/>
                      </a:endParaRPr>
                    </a:p>
                  </a:txBody>
                  <a:tcPr marL="18473" marR="18473" marT="18473" marB="18473" anchor="ctr">
                    <a:lnL>
                      <a:noFill/>
                    </a:lnL>
                    <a:lnR>
                      <a:noFill/>
                    </a:lnR>
                    <a:lnT>
                      <a:noFill/>
                    </a:lnT>
                    <a:lnB>
                      <a:noFill/>
                    </a:lnB>
                    <a:solidFill>
                      <a:srgbClr val="FFFFFF"/>
                    </a:solidFill>
                  </a:tcPr>
                </a:tc>
              </a:tr>
              <a:tr h="184727">
                <a:tc>
                  <a:txBody>
                    <a:bodyPr/>
                    <a:lstStyle/>
                    <a:p>
                      <a:pPr algn="ctr">
                        <a:spcAft>
                          <a:spcPts val="0"/>
                        </a:spcAft>
                      </a:pPr>
                      <a:r>
                        <a:rPr lang="es-ES" sz="1100" b="1">
                          <a:solidFill>
                            <a:srgbClr val="FFFFFF"/>
                          </a:solidFill>
                          <a:latin typeface="Arial Narrow"/>
                          <a:ea typeface="Times New Roman"/>
                          <a:cs typeface="Arial"/>
                        </a:rPr>
                        <a:t>0108</a:t>
                      </a:r>
                      <a:endParaRPr lang="es-MX" sz="1100">
                        <a:latin typeface="Times New Roman"/>
                        <a:ea typeface="Times New Roman"/>
                        <a:cs typeface="Times New Roman"/>
                      </a:endParaRPr>
                    </a:p>
                  </a:txBody>
                  <a:tcPr marL="18473" marR="18473" marT="18473" marB="18473"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APRENDIENDO A PERDONAR Parte II </a:t>
                      </a:r>
                      <a:endParaRPr lang="es-MX" sz="1100" dirty="0">
                        <a:latin typeface="Times New Roman"/>
                        <a:ea typeface="Times New Roman"/>
                        <a:cs typeface="Times New Roman"/>
                      </a:endParaRPr>
                    </a:p>
                  </a:txBody>
                  <a:tcPr marL="18473" marR="18473" marT="18473" marB="18473" anchor="ctr">
                    <a:lnL>
                      <a:noFill/>
                    </a:lnL>
                    <a:lnR>
                      <a:noFill/>
                    </a:lnR>
                    <a:lnT>
                      <a:noFill/>
                    </a:lnT>
                    <a:lnB>
                      <a:noFill/>
                    </a:lnB>
                    <a:solidFill>
                      <a:schemeClr val="accent5">
                        <a:lumMod val="50000"/>
                      </a:schemeClr>
                    </a:solidFill>
                  </a:tcPr>
                </a:tc>
              </a:tr>
              <a:tr h="480291">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8473" marR="18473" marT="18473" marB="18473"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El perdón es una decisión que aprendemos en la vida y que se puede hacer voluntariamente, teniendo control sobre los propios sentimientos. El perdón puede mejorar muchísimo tu salud mental y tu salud física. Perdonar significa convertirte en el héroe y no en la víctima. Todos, absolutamente todos, podemos aprender a perdonar. </a:t>
                      </a:r>
                      <a:endParaRPr lang="es-MX" sz="1100" dirty="0">
                        <a:latin typeface="Times New Roman"/>
                        <a:ea typeface="Times New Roman"/>
                        <a:cs typeface="Times New Roman"/>
                      </a:endParaRPr>
                    </a:p>
                  </a:txBody>
                  <a:tcPr marL="18473" marR="18473" marT="18473" marB="18473" anchor="ctr">
                    <a:lnL>
                      <a:noFill/>
                    </a:lnL>
                    <a:lnR>
                      <a:noFill/>
                    </a:lnR>
                    <a:lnT>
                      <a:noFill/>
                    </a:lnT>
                    <a:lnB>
                      <a:noFill/>
                    </a:lnB>
                    <a:solidFill>
                      <a:srgbClr val="FFFFFF"/>
                    </a:solidFill>
                  </a:tcPr>
                </a:tc>
              </a:tr>
              <a:tr h="184727">
                <a:tc>
                  <a:txBody>
                    <a:bodyPr/>
                    <a:lstStyle/>
                    <a:p>
                      <a:pPr algn="ctr">
                        <a:spcAft>
                          <a:spcPts val="0"/>
                        </a:spcAft>
                      </a:pPr>
                      <a:r>
                        <a:rPr lang="es-ES" sz="1100" b="1">
                          <a:solidFill>
                            <a:srgbClr val="FFFFFF"/>
                          </a:solidFill>
                          <a:latin typeface="Arial Narrow"/>
                          <a:ea typeface="Times New Roman"/>
                          <a:cs typeface="Arial"/>
                        </a:rPr>
                        <a:t>0109</a:t>
                      </a:r>
                      <a:endParaRPr lang="es-MX" sz="1100">
                        <a:latin typeface="Times New Roman"/>
                        <a:ea typeface="Times New Roman"/>
                        <a:cs typeface="Times New Roman"/>
                      </a:endParaRPr>
                    </a:p>
                  </a:txBody>
                  <a:tcPr marL="18473" marR="18473" marT="18473" marB="18473" anchor="ctr">
                    <a:lnL>
                      <a:noFill/>
                    </a:lnL>
                    <a:lnR>
                      <a:noFill/>
                    </a:lnR>
                    <a:lnT>
                      <a:noFill/>
                    </a:lnT>
                    <a:lnB>
                      <a:noFill/>
                    </a:lnB>
                    <a:solidFill>
                      <a:srgbClr val="0062A5"/>
                    </a:solidFill>
                  </a:tcPr>
                </a:tc>
                <a:tc>
                  <a:txBody>
                    <a:bodyPr/>
                    <a:lstStyle/>
                    <a:p>
                      <a:pPr algn="just">
                        <a:spcAft>
                          <a:spcPts val="0"/>
                        </a:spcAft>
                      </a:pPr>
                      <a:r>
                        <a:rPr lang="es-ES" sz="1100" b="1" dirty="0" smtClean="0">
                          <a:solidFill>
                            <a:srgbClr val="FFFFFF"/>
                          </a:solidFill>
                          <a:latin typeface="Arial Narrow"/>
                          <a:ea typeface="Times New Roman"/>
                          <a:cs typeface="Arial"/>
                        </a:rPr>
                        <a:t>LA VERDADERA ESPERANZA: </a:t>
                      </a:r>
                      <a:r>
                        <a:rPr lang="es-ES" sz="1100" b="1" dirty="0">
                          <a:solidFill>
                            <a:srgbClr val="FFFFFF"/>
                          </a:solidFill>
                          <a:latin typeface="Arial Narrow"/>
                          <a:ea typeface="Times New Roman"/>
                          <a:cs typeface="Arial"/>
                        </a:rPr>
                        <a:t>El deseo cumplido </a:t>
                      </a:r>
                      <a:endParaRPr lang="es-MX" sz="1100" dirty="0">
                        <a:latin typeface="Times New Roman"/>
                        <a:ea typeface="Times New Roman"/>
                        <a:cs typeface="Times New Roman"/>
                      </a:endParaRPr>
                    </a:p>
                  </a:txBody>
                  <a:tcPr marL="18473" marR="18473" marT="18473" marB="18473" anchor="ctr">
                    <a:lnL>
                      <a:noFill/>
                    </a:lnL>
                    <a:lnR>
                      <a:noFill/>
                    </a:lnR>
                    <a:lnT>
                      <a:noFill/>
                    </a:lnT>
                    <a:lnB>
                      <a:noFill/>
                    </a:lnB>
                    <a:solidFill>
                      <a:schemeClr val="accent5">
                        <a:lumMod val="50000"/>
                      </a:schemeClr>
                    </a:solidFill>
                  </a:tcPr>
                </a:tc>
              </a:tr>
              <a:tr h="628073">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8473" marR="18473" marT="18473" marB="18473"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Muchas personas caminan en la vida poniendo sus expectativas, anhelos y esperanzas en diversas situaciones que lejos de proveerles una mayor confianza, les provocan graves frustraciones, como la esperanza en el matrimonio, en el cónyuge, en un negocio, en la estabilidad económica, en la preparación académica. Escucha hoy dónde se encuentra la verdadera esperanza, la cual nunca falla, y ha llenado de aliento muchas familias. </a:t>
                      </a:r>
                      <a:endParaRPr lang="es-MX" sz="1100" dirty="0">
                        <a:latin typeface="Times New Roman"/>
                        <a:ea typeface="Times New Roman"/>
                        <a:cs typeface="Times New Roman"/>
                      </a:endParaRPr>
                    </a:p>
                  </a:txBody>
                  <a:tcPr marL="18473" marR="18473" marT="18473" marB="18473" anchor="ctr">
                    <a:lnL>
                      <a:noFill/>
                    </a:lnL>
                    <a:lnR>
                      <a:noFill/>
                    </a:lnR>
                    <a:lnT>
                      <a:noFill/>
                    </a:lnT>
                    <a:lnB>
                      <a:noFill/>
                    </a:lnB>
                    <a:solidFill>
                      <a:srgbClr val="FFFFFF"/>
                    </a:solidFill>
                  </a:tcPr>
                </a:tc>
              </a:tr>
            </a:tbl>
          </a:graphicData>
        </a:graphic>
      </p:graphicFrame>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1144587" y="1497181"/>
          <a:ext cx="7634288" cy="4974043"/>
        </p:xfrm>
        <a:graphic>
          <a:graphicData uri="http://schemas.openxmlformats.org/drawingml/2006/table">
            <a:tbl>
              <a:tblPr/>
              <a:tblGrid>
                <a:gridCol w="641331"/>
                <a:gridCol w="6992957"/>
              </a:tblGrid>
              <a:tr h="97881">
                <a:tc>
                  <a:txBody>
                    <a:bodyPr/>
                    <a:lstStyle/>
                    <a:p>
                      <a:pPr algn="ctr">
                        <a:spcAft>
                          <a:spcPts val="0"/>
                        </a:spcAft>
                      </a:pPr>
                      <a:r>
                        <a:rPr lang="es-ES" sz="1100" b="1" dirty="0">
                          <a:solidFill>
                            <a:srgbClr val="FFFFFF"/>
                          </a:solidFill>
                          <a:latin typeface="Arial Narrow"/>
                          <a:ea typeface="Times New Roman"/>
                          <a:cs typeface="Arial"/>
                        </a:rPr>
                        <a:t>0007</a:t>
                      </a:r>
                      <a:endParaRPr lang="es-MX" sz="1100" dirty="0">
                        <a:latin typeface="Times New Roman"/>
                        <a:ea typeface="Times New Roman"/>
                        <a:cs typeface="Times New Roman"/>
                      </a:endParaRPr>
                    </a:p>
                  </a:txBody>
                  <a:tcPr marL="9788" marR="9788" marT="9788" marB="9788"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HECHO EN CASA I: "El hogar, un refugio para el joven"</a:t>
                      </a:r>
                      <a:endParaRPr lang="es-MX" sz="1100" dirty="0">
                        <a:latin typeface="Times New Roman"/>
                        <a:ea typeface="Times New Roman"/>
                        <a:cs typeface="Times New Roman"/>
                      </a:endParaRPr>
                    </a:p>
                  </a:txBody>
                  <a:tcPr marL="9788" marR="9788" marT="9788" marB="9788" anchor="ctr">
                    <a:lnL>
                      <a:noFill/>
                    </a:lnL>
                    <a:lnR>
                      <a:noFill/>
                    </a:lnR>
                    <a:lnT>
                      <a:noFill/>
                    </a:lnT>
                    <a:lnB>
                      <a:noFill/>
                    </a:lnB>
                    <a:solidFill>
                      <a:schemeClr val="accent5">
                        <a:lumMod val="50000"/>
                      </a:schemeClr>
                    </a:solidFill>
                  </a:tcPr>
                </a:tc>
              </a:tr>
              <a:tr h="489403">
                <a:tc>
                  <a:txBody>
                    <a:bodyPr/>
                    <a:lstStyle/>
                    <a:p>
                      <a:pPr algn="just">
                        <a:spcAft>
                          <a:spcPts val="0"/>
                        </a:spcAft>
                      </a:pPr>
                      <a:r>
                        <a:rPr lang="es-ES" sz="1100" dirty="0">
                          <a:latin typeface="Arial Narrow"/>
                          <a:ea typeface="Times New Roman"/>
                          <a:cs typeface="Arial"/>
                        </a:rPr>
                        <a:t> </a:t>
                      </a:r>
                      <a:endParaRPr lang="es-MX" sz="1100" dirty="0">
                        <a:latin typeface="Times New Roman"/>
                        <a:ea typeface="Times New Roman"/>
                        <a:cs typeface="Times New Roman"/>
                      </a:endParaRPr>
                    </a:p>
                  </a:txBody>
                  <a:tcPr marL="9788" marR="9788" marT="9788" marB="9788"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Hoy veremos cómo la familia favorece la formación del carácter, del estado de ánimo, de la salud mental, física y espiritual de los hijos. Este programa tiene como propósito mostrar los factores que afectan a los jóvenes el día de hoy y también, cómo el hogar puede ser un oasis en medio del desierto y la gran falta de amor que vivimos en la actualidad. </a:t>
                      </a:r>
                      <a:endParaRPr lang="es-MX" sz="1100" dirty="0">
                        <a:latin typeface="Times New Roman"/>
                        <a:ea typeface="Times New Roman"/>
                        <a:cs typeface="Times New Roman"/>
                      </a:endParaRPr>
                    </a:p>
                  </a:txBody>
                  <a:tcPr marL="9788" marR="9788" marT="9788" marB="9788" anchor="ctr">
                    <a:lnL>
                      <a:noFill/>
                    </a:lnL>
                    <a:lnR>
                      <a:noFill/>
                    </a:lnR>
                    <a:lnT>
                      <a:noFill/>
                    </a:lnT>
                    <a:lnB>
                      <a:noFill/>
                    </a:lnB>
                    <a:solidFill>
                      <a:srgbClr val="FFFFFF"/>
                    </a:solidFill>
                  </a:tcPr>
                </a:tc>
              </a:tr>
              <a:tr h="97881">
                <a:tc>
                  <a:txBody>
                    <a:bodyPr/>
                    <a:lstStyle/>
                    <a:p>
                      <a:pPr algn="ctr">
                        <a:spcAft>
                          <a:spcPts val="0"/>
                        </a:spcAft>
                      </a:pPr>
                      <a:r>
                        <a:rPr lang="es-ES" sz="1100" b="1">
                          <a:solidFill>
                            <a:srgbClr val="FFFFFF"/>
                          </a:solidFill>
                          <a:latin typeface="Arial Narrow"/>
                          <a:ea typeface="Times New Roman"/>
                          <a:cs typeface="Arial"/>
                        </a:rPr>
                        <a:t>0008</a:t>
                      </a:r>
                      <a:endParaRPr lang="es-MX" sz="1100">
                        <a:latin typeface="Times New Roman"/>
                        <a:ea typeface="Times New Roman"/>
                        <a:cs typeface="Times New Roman"/>
                      </a:endParaRPr>
                    </a:p>
                  </a:txBody>
                  <a:tcPr marL="9788" marR="9788" marT="9788" marB="9788"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HECHO EN CASA II: "El hogar, un lugar de formación"</a:t>
                      </a:r>
                      <a:endParaRPr lang="es-MX" sz="1100" dirty="0">
                        <a:latin typeface="Times New Roman"/>
                        <a:ea typeface="Times New Roman"/>
                        <a:cs typeface="Times New Roman"/>
                      </a:endParaRPr>
                    </a:p>
                  </a:txBody>
                  <a:tcPr marL="9788" marR="9788" marT="9788" marB="9788" anchor="ctr">
                    <a:lnL>
                      <a:noFill/>
                    </a:lnL>
                    <a:lnR>
                      <a:noFill/>
                    </a:lnR>
                    <a:lnT>
                      <a:noFill/>
                    </a:lnT>
                    <a:lnB>
                      <a:noFill/>
                    </a:lnB>
                    <a:solidFill>
                      <a:schemeClr val="accent5">
                        <a:lumMod val="50000"/>
                      </a:schemeClr>
                    </a:solidFill>
                  </a:tcPr>
                </a:tc>
              </a:tr>
              <a:tr h="567707">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9788" marR="9788" marT="9788" marB="9788"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Hoy veremos descubrimientos asombrosos acerca de la importancia de una atmósfera sana en el hogar para el desarrollo emocional, mental y físico de nuestros hijos. ¿Sabía usted que al moldear el intelecto de su hijo adecuadamente le está dando un soporte invaluable para ser en su vida de adulto una persona eficaz en la toma de decisiones? ¡Esto y más en esta segunda parte del programa! </a:t>
                      </a:r>
                      <a:endParaRPr lang="es-MX" sz="1100" dirty="0">
                        <a:latin typeface="Times New Roman"/>
                        <a:ea typeface="Times New Roman"/>
                        <a:cs typeface="Times New Roman"/>
                      </a:endParaRPr>
                    </a:p>
                  </a:txBody>
                  <a:tcPr marL="9788" marR="9788" marT="9788" marB="9788" anchor="ctr">
                    <a:lnL>
                      <a:noFill/>
                    </a:lnL>
                    <a:lnR>
                      <a:noFill/>
                    </a:lnR>
                    <a:lnT>
                      <a:noFill/>
                    </a:lnT>
                    <a:lnB>
                      <a:noFill/>
                    </a:lnB>
                    <a:solidFill>
                      <a:srgbClr val="FFFFFF"/>
                    </a:solidFill>
                  </a:tcPr>
                </a:tc>
              </a:tr>
              <a:tr h="168355">
                <a:tc>
                  <a:txBody>
                    <a:bodyPr/>
                    <a:lstStyle/>
                    <a:p>
                      <a:pPr algn="ctr">
                        <a:spcAft>
                          <a:spcPts val="0"/>
                        </a:spcAft>
                      </a:pPr>
                      <a:r>
                        <a:rPr lang="es-ES" sz="1100" b="1">
                          <a:solidFill>
                            <a:srgbClr val="FFFFFF"/>
                          </a:solidFill>
                          <a:latin typeface="Arial Narrow"/>
                          <a:ea typeface="Times New Roman"/>
                          <a:cs typeface="Arial"/>
                        </a:rPr>
                        <a:t>0009</a:t>
                      </a:r>
                      <a:endParaRPr lang="es-MX" sz="1100">
                        <a:latin typeface="Times New Roman"/>
                        <a:ea typeface="Times New Roman"/>
                        <a:cs typeface="Times New Roman"/>
                      </a:endParaRPr>
                    </a:p>
                  </a:txBody>
                  <a:tcPr marL="9788" marR="9788" marT="9788" marB="9788"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HECHO EN CASA III: "Entendiendo el desarrollo de nuestros hijos"</a:t>
                      </a:r>
                      <a:endParaRPr lang="es-MX" sz="1100" dirty="0">
                        <a:latin typeface="Times New Roman"/>
                        <a:ea typeface="Times New Roman"/>
                        <a:cs typeface="Times New Roman"/>
                      </a:endParaRPr>
                    </a:p>
                  </a:txBody>
                  <a:tcPr marL="9788" marR="9788" marT="9788" marB="9788" anchor="ctr">
                    <a:lnL>
                      <a:noFill/>
                    </a:lnL>
                    <a:lnR>
                      <a:noFill/>
                    </a:lnR>
                    <a:lnT>
                      <a:noFill/>
                    </a:lnT>
                    <a:lnB>
                      <a:noFill/>
                    </a:lnB>
                    <a:solidFill>
                      <a:schemeClr val="accent5">
                        <a:lumMod val="50000"/>
                      </a:schemeClr>
                    </a:solidFill>
                  </a:tcPr>
                </a:tc>
              </a:tr>
              <a:tr h="567707">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9788" marR="9788" marT="9788" marB="9788"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Durante la etapa de transición de niño a joven, el cerebro alcanza un potencial muy grande, ya que se inician muchos cambios cerebrales y hormonales que deben ser dirigidos a su mayor bien. El ambiente en casa es importantísimo; los estudios e investigaciones que comentaremos hoy, comprueban que el adolescente necesita la mayor protección en su mente de parte de sus padres. ¿Estás protegiéndolo correctamente? </a:t>
                      </a:r>
                      <a:endParaRPr lang="es-MX" sz="1100" dirty="0">
                        <a:latin typeface="Times New Roman"/>
                        <a:ea typeface="Times New Roman"/>
                        <a:cs typeface="Times New Roman"/>
                      </a:endParaRPr>
                    </a:p>
                  </a:txBody>
                  <a:tcPr marL="9788" marR="9788" marT="9788" marB="9788" anchor="ctr">
                    <a:lnL>
                      <a:noFill/>
                    </a:lnL>
                    <a:lnR>
                      <a:noFill/>
                    </a:lnR>
                    <a:lnT>
                      <a:noFill/>
                    </a:lnT>
                    <a:lnB>
                      <a:noFill/>
                    </a:lnB>
                    <a:solidFill>
                      <a:srgbClr val="FFFFFF"/>
                    </a:solidFill>
                  </a:tcPr>
                </a:tc>
              </a:tr>
              <a:tr h="97881">
                <a:tc>
                  <a:txBody>
                    <a:bodyPr/>
                    <a:lstStyle/>
                    <a:p>
                      <a:pPr algn="ctr">
                        <a:spcAft>
                          <a:spcPts val="0"/>
                        </a:spcAft>
                      </a:pPr>
                      <a:r>
                        <a:rPr lang="es-ES" sz="1100" b="1">
                          <a:solidFill>
                            <a:srgbClr val="FFFFFF"/>
                          </a:solidFill>
                          <a:latin typeface="Arial Narrow"/>
                          <a:ea typeface="Times New Roman"/>
                          <a:cs typeface="Arial"/>
                        </a:rPr>
                        <a:t>0010</a:t>
                      </a:r>
                      <a:endParaRPr lang="es-MX" sz="1100">
                        <a:latin typeface="Times New Roman"/>
                        <a:ea typeface="Times New Roman"/>
                        <a:cs typeface="Times New Roman"/>
                      </a:endParaRPr>
                    </a:p>
                  </a:txBody>
                  <a:tcPr marL="9788" marR="9788" marT="9788" marB="9788"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TRASTORNOS MENTALES EN NIÑOS Y ADOLESCENTES</a:t>
                      </a:r>
                      <a:endParaRPr lang="es-MX" sz="1100" dirty="0">
                        <a:latin typeface="Times New Roman"/>
                        <a:ea typeface="Times New Roman"/>
                        <a:cs typeface="Times New Roman"/>
                      </a:endParaRPr>
                    </a:p>
                  </a:txBody>
                  <a:tcPr marL="9788" marR="9788" marT="9788" marB="9788" anchor="ctr">
                    <a:lnL>
                      <a:noFill/>
                    </a:lnL>
                    <a:lnR>
                      <a:noFill/>
                    </a:lnR>
                    <a:lnT>
                      <a:noFill/>
                    </a:lnT>
                    <a:lnB>
                      <a:noFill/>
                    </a:lnB>
                    <a:solidFill>
                      <a:schemeClr val="accent5">
                        <a:lumMod val="50000"/>
                      </a:schemeClr>
                    </a:solidFill>
                  </a:tcPr>
                </a:tc>
              </a:tr>
              <a:tr h="567707">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9788" marR="9788" marT="9788" marB="9788"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Usted debe de saber que en el mundo donde están viviendo sus hijos, hay cada vez más niños pequeños con trastornos y éstos son cada vez más severos y frecuentes. Tan sólo entre el 20 y el 25% de los menores tienen problemas psicosociales. Esta sociedad materialista que se ha olvidado de cuestiones morales y éticas está teniendo su consecuencia en la salud mental y en la conducta de los niños.</a:t>
                      </a:r>
                      <a:endParaRPr lang="es-MX" sz="1100">
                        <a:latin typeface="Times New Roman"/>
                        <a:ea typeface="Times New Roman"/>
                        <a:cs typeface="Times New Roman"/>
                      </a:endParaRPr>
                    </a:p>
                  </a:txBody>
                  <a:tcPr marL="9788" marR="9788" marT="9788" marB="9788" anchor="ctr">
                    <a:lnL>
                      <a:noFill/>
                    </a:lnL>
                    <a:lnR>
                      <a:noFill/>
                    </a:lnR>
                    <a:lnT>
                      <a:noFill/>
                    </a:lnT>
                    <a:lnB>
                      <a:noFill/>
                    </a:lnB>
                    <a:solidFill>
                      <a:srgbClr val="FFFFFF"/>
                    </a:solidFill>
                  </a:tcPr>
                </a:tc>
              </a:tr>
              <a:tr h="97881">
                <a:tc>
                  <a:txBody>
                    <a:bodyPr/>
                    <a:lstStyle/>
                    <a:p>
                      <a:pPr algn="ctr">
                        <a:spcAft>
                          <a:spcPts val="0"/>
                        </a:spcAft>
                      </a:pPr>
                      <a:r>
                        <a:rPr lang="es-ES" sz="1100" b="1">
                          <a:solidFill>
                            <a:srgbClr val="FFFFFF"/>
                          </a:solidFill>
                          <a:latin typeface="Arial Narrow"/>
                          <a:ea typeface="Times New Roman"/>
                          <a:cs typeface="Arial"/>
                        </a:rPr>
                        <a:t>0011</a:t>
                      </a:r>
                      <a:endParaRPr lang="es-MX" sz="1100">
                        <a:latin typeface="Times New Roman"/>
                        <a:ea typeface="Times New Roman"/>
                        <a:cs typeface="Times New Roman"/>
                      </a:endParaRPr>
                    </a:p>
                  </a:txBody>
                  <a:tcPr marL="9788" marR="9788" marT="9788" marB="9788"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LA DEPRESIÓN</a:t>
                      </a:r>
                      <a:endParaRPr lang="es-MX" sz="1100" dirty="0">
                        <a:latin typeface="Times New Roman"/>
                        <a:ea typeface="Times New Roman"/>
                        <a:cs typeface="Times New Roman"/>
                      </a:endParaRPr>
                    </a:p>
                  </a:txBody>
                  <a:tcPr marL="9788" marR="9788" marT="9788" marB="9788" anchor="ctr">
                    <a:lnL>
                      <a:noFill/>
                    </a:lnL>
                    <a:lnR>
                      <a:noFill/>
                    </a:lnR>
                    <a:lnT>
                      <a:noFill/>
                    </a:lnT>
                    <a:lnB>
                      <a:noFill/>
                    </a:lnB>
                    <a:solidFill>
                      <a:schemeClr val="accent5">
                        <a:lumMod val="50000"/>
                      </a:schemeClr>
                    </a:solidFill>
                  </a:tcPr>
                </a:tc>
              </a:tr>
              <a:tr h="802620">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9788" marR="9788" marT="9788" marB="9788"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La depresión es un problema que está causando graves daños en la sociedad, y en especial en las familias, ya que no sólo causa problemas en los individuos que la padecen, sino en todos aquellos que los rodean. Es causa de desintegración familiar, pérdida de trabajo, suicidio y de infinidad de problemas que agobian a quien la padece y a sus seres queridos. Lo sorprendente es que esta enfermedad es fácil de diagnosticar y de tratar cuando se tiene el conocimiento adecuado de dicha enfermedad. Conozca qué es la depresión y como tratarla a través de este interesante programa. </a:t>
                      </a:r>
                      <a:endParaRPr lang="es-MX" sz="1100" dirty="0">
                        <a:latin typeface="Times New Roman"/>
                        <a:ea typeface="Times New Roman"/>
                        <a:cs typeface="Times New Roman"/>
                      </a:endParaRPr>
                    </a:p>
                  </a:txBody>
                  <a:tcPr marL="9788" marR="9788" marT="9788" marB="9788" anchor="ctr">
                    <a:lnL>
                      <a:noFill/>
                    </a:lnL>
                    <a:lnR>
                      <a:noFill/>
                    </a:lnR>
                    <a:lnT>
                      <a:noFill/>
                    </a:lnT>
                    <a:lnB>
                      <a:noFill/>
                    </a:lnB>
                    <a:solidFill>
                      <a:srgbClr val="FFFFFF"/>
                    </a:solidFill>
                  </a:tcPr>
                </a:tc>
              </a:tr>
              <a:tr h="97881">
                <a:tc>
                  <a:txBody>
                    <a:bodyPr/>
                    <a:lstStyle/>
                    <a:p>
                      <a:pPr algn="ctr">
                        <a:spcAft>
                          <a:spcPts val="0"/>
                        </a:spcAft>
                      </a:pPr>
                      <a:r>
                        <a:rPr lang="es-ES" sz="1100" b="1">
                          <a:solidFill>
                            <a:srgbClr val="FFFFFF"/>
                          </a:solidFill>
                          <a:latin typeface="Arial Narrow"/>
                          <a:ea typeface="Times New Roman"/>
                          <a:cs typeface="Arial"/>
                        </a:rPr>
                        <a:t>0012</a:t>
                      </a:r>
                      <a:endParaRPr lang="es-MX" sz="1100">
                        <a:latin typeface="Times New Roman"/>
                        <a:ea typeface="Times New Roman"/>
                        <a:cs typeface="Times New Roman"/>
                      </a:endParaRPr>
                    </a:p>
                  </a:txBody>
                  <a:tcPr marL="9788" marR="9788" marT="9788" marB="9788" anchor="ctr">
                    <a:lnL>
                      <a:noFill/>
                    </a:lnL>
                    <a:lnR>
                      <a:noFill/>
                    </a:lnR>
                    <a:lnT>
                      <a:noFill/>
                    </a:lnT>
                    <a:lnB>
                      <a:noFill/>
                    </a:lnB>
                    <a:solidFill>
                      <a:srgbClr val="0062A5"/>
                    </a:solidFill>
                  </a:tcPr>
                </a:tc>
                <a:tc>
                  <a:txBody>
                    <a:bodyPr/>
                    <a:lstStyle/>
                    <a:p>
                      <a:pPr algn="just">
                        <a:spcAft>
                          <a:spcPts val="0"/>
                        </a:spcAft>
                      </a:pPr>
                      <a:r>
                        <a:rPr lang="es-ES" sz="1100" b="1" dirty="0" smtClean="0">
                          <a:solidFill>
                            <a:srgbClr val="FFFFFF"/>
                          </a:solidFill>
                          <a:latin typeface="Arial Narrow"/>
                          <a:ea typeface="Times New Roman"/>
                          <a:cs typeface="Arial"/>
                        </a:rPr>
                        <a:t>CAUSAS</a:t>
                      </a:r>
                      <a:r>
                        <a:rPr lang="es-ES" sz="1100" b="1" baseline="0" dirty="0" smtClean="0">
                          <a:solidFill>
                            <a:srgbClr val="FFFFFF"/>
                          </a:solidFill>
                          <a:latin typeface="Arial Narrow"/>
                          <a:ea typeface="Times New Roman"/>
                          <a:cs typeface="Arial"/>
                        </a:rPr>
                        <a:t> </a:t>
                      </a:r>
                      <a:r>
                        <a:rPr lang="es-ES" sz="1100" b="1" dirty="0" smtClean="0">
                          <a:solidFill>
                            <a:srgbClr val="FFFFFF"/>
                          </a:solidFill>
                          <a:latin typeface="Arial Narrow"/>
                          <a:ea typeface="Times New Roman"/>
                          <a:cs typeface="Arial"/>
                        </a:rPr>
                        <a:t>DE </a:t>
                      </a:r>
                      <a:r>
                        <a:rPr lang="es-ES" sz="1100" b="1" dirty="0">
                          <a:solidFill>
                            <a:srgbClr val="FFFFFF"/>
                          </a:solidFill>
                          <a:latin typeface="Arial Narrow"/>
                          <a:ea typeface="Times New Roman"/>
                          <a:cs typeface="Arial"/>
                        </a:rPr>
                        <a:t>DEPRESIÓN</a:t>
                      </a:r>
                      <a:endParaRPr lang="es-MX" sz="1100" dirty="0">
                        <a:latin typeface="Times New Roman"/>
                        <a:ea typeface="Times New Roman"/>
                        <a:cs typeface="Times New Roman"/>
                      </a:endParaRPr>
                    </a:p>
                  </a:txBody>
                  <a:tcPr marL="9788" marR="9788" marT="9788" marB="9788" anchor="ctr">
                    <a:lnL>
                      <a:noFill/>
                    </a:lnL>
                    <a:lnR>
                      <a:noFill/>
                    </a:lnR>
                    <a:lnT>
                      <a:noFill/>
                    </a:lnT>
                    <a:lnB>
                      <a:noFill/>
                    </a:lnB>
                    <a:solidFill>
                      <a:schemeClr val="accent5">
                        <a:lumMod val="50000"/>
                      </a:schemeClr>
                    </a:solidFill>
                  </a:tcPr>
                </a:tc>
              </a:tr>
              <a:tr h="411098">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9788" marR="9788" marT="9788" marB="9788"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Una de cada ocho personas en el mundo puede llegar a padecer la enfermedad de la depresión, y precisamente es la ansiedad, una de las causas más frecuentes de ella. El trastorno de ansiedad generalizada, puede empezar en cualquier momento, aunque el riesgo es mayor entre la niñez y la madurez.</a:t>
                      </a:r>
                      <a:endParaRPr lang="es-MX" sz="1100" dirty="0">
                        <a:latin typeface="Times New Roman"/>
                        <a:ea typeface="Times New Roman"/>
                        <a:cs typeface="Times New Roman"/>
                      </a:endParaRPr>
                    </a:p>
                  </a:txBody>
                  <a:tcPr marL="9788" marR="9788" marT="9788" marB="9788" anchor="ctr">
                    <a:lnL>
                      <a:noFill/>
                    </a:lnL>
                    <a:lnR>
                      <a:noFill/>
                    </a:lnR>
                    <a:lnT>
                      <a:noFill/>
                    </a:lnT>
                    <a:lnB>
                      <a:noFill/>
                    </a:lnB>
                    <a:solidFill>
                      <a:srgbClr val="FFFFFF"/>
                    </a:solidFill>
                  </a:tcPr>
                </a:tc>
              </a:tr>
            </a:tbl>
          </a:graphicData>
        </a:graphic>
      </p:graphicFrame>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nvGraphicFramePr>
        <p:xfrm>
          <a:off x="1144587" y="1497507"/>
          <a:ext cx="7634287" cy="5074920"/>
        </p:xfrm>
        <a:graphic>
          <a:graphicData uri="http://schemas.openxmlformats.org/drawingml/2006/table">
            <a:tbl>
              <a:tblPr/>
              <a:tblGrid>
                <a:gridCol w="610371"/>
                <a:gridCol w="7023916"/>
              </a:tblGrid>
              <a:tr h="158750">
                <a:tc>
                  <a:txBody>
                    <a:bodyPr/>
                    <a:lstStyle/>
                    <a:p>
                      <a:pPr algn="ctr">
                        <a:spcAft>
                          <a:spcPts val="0"/>
                        </a:spcAft>
                      </a:pPr>
                      <a:r>
                        <a:rPr lang="es-ES" sz="1100" b="1" dirty="0">
                          <a:solidFill>
                            <a:srgbClr val="FFFFFF"/>
                          </a:solidFill>
                          <a:latin typeface="Arial Narrow"/>
                          <a:ea typeface="Times New Roman"/>
                          <a:cs typeface="Arial"/>
                        </a:rPr>
                        <a:t>0110</a:t>
                      </a:r>
                      <a:endParaRPr lang="es-MX" sz="1100" dirty="0">
                        <a:latin typeface="Times New Roman"/>
                        <a:ea typeface="Times New Roman"/>
                        <a:cs typeface="Times New Roman"/>
                      </a:endParaRPr>
                    </a:p>
                  </a:txBody>
                  <a:tcPr marL="15875" marR="15875" marT="15875" marB="1587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EL ABUSO SEXUAL INFANTIL I: "Un torbellino interior"</a:t>
                      </a:r>
                      <a:endParaRPr lang="es-MX" sz="1100" dirty="0">
                        <a:latin typeface="Times New Roman"/>
                        <a:ea typeface="Times New Roman"/>
                        <a:cs typeface="Times New Roman"/>
                      </a:endParaRPr>
                    </a:p>
                  </a:txBody>
                  <a:tcPr marL="15875" marR="15875" marT="15875" marB="15875" anchor="ctr">
                    <a:lnL>
                      <a:noFill/>
                    </a:lnL>
                    <a:lnR>
                      <a:noFill/>
                    </a:lnR>
                    <a:lnT>
                      <a:noFill/>
                    </a:lnT>
                    <a:lnB>
                      <a:noFill/>
                    </a:lnB>
                    <a:solidFill>
                      <a:schemeClr val="accent5">
                        <a:lumMod val="50000"/>
                      </a:schemeClr>
                    </a:solidFill>
                  </a:tcPr>
                </a:tc>
              </a:tr>
              <a:tr h="666750">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5875" marR="15875" marT="15875" marB="15875"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Un torbellino interior de inseguridad, angustia, vergüenza y culpabilidad es lo que provoca el abuso sexual sufrido en la infancia. ¿Qué medidas deben tomar los padres para evitar una tragedia en sus hijos? ¿Qué pasos deben seguirse cuando se descubre una violación? ¿Es posible experimentar otra vez la libertad, la felicidad y la pureza después de haber sido abusado sexualmente? Escuche este interesante programa que le mostrará la perspectiva real acerca del abuso sexual infantil. </a:t>
                      </a:r>
                      <a:endParaRPr lang="es-MX" sz="1100">
                        <a:latin typeface="Times New Roman"/>
                        <a:ea typeface="Times New Roman"/>
                        <a:cs typeface="Times New Roman"/>
                      </a:endParaRPr>
                    </a:p>
                  </a:txBody>
                  <a:tcPr marL="15875" marR="15875" marT="15875" marB="15875" anchor="ctr">
                    <a:lnL>
                      <a:noFill/>
                    </a:lnL>
                    <a:lnR>
                      <a:noFill/>
                    </a:lnR>
                    <a:lnT>
                      <a:noFill/>
                    </a:lnT>
                    <a:lnB>
                      <a:noFill/>
                    </a:lnB>
                    <a:solidFill>
                      <a:srgbClr val="FFFFFF"/>
                    </a:solidFill>
                  </a:tcPr>
                </a:tc>
              </a:tr>
              <a:tr h="158750">
                <a:tc>
                  <a:txBody>
                    <a:bodyPr/>
                    <a:lstStyle/>
                    <a:p>
                      <a:pPr algn="ctr">
                        <a:spcAft>
                          <a:spcPts val="0"/>
                        </a:spcAft>
                      </a:pPr>
                      <a:r>
                        <a:rPr lang="es-ES" sz="1100" b="1">
                          <a:solidFill>
                            <a:srgbClr val="FFFFFF"/>
                          </a:solidFill>
                          <a:latin typeface="Arial Narrow"/>
                          <a:ea typeface="Times New Roman"/>
                          <a:cs typeface="Arial"/>
                        </a:rPr>
                        <a:t>0111</a:t>
                      </a:r>
                      <a:endParaRPr lang="es-MX" sz="1100">
                        <a:latin typeface="Times New Roman"/>
                        <a:ea typeface="Times New Roman"/>
                        <a:cs typeface="Times New Roman"/>
                      </a:endParaRPr>
                    </a:p>
                  </a:txBody>
                  <a:tcPr marL="15875" marR="15875" marT="15875" marB="1587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EL ABUSO SEXUAL INFANTIL II: "Cómo ser sanado de este torbellino interior"</a:t>
                      </a:r>
                      <a:endParaRPr lang="es-MX" sz="1100" dirty="0">
                        <a:latin typeface="Times New Roman"/>
                        <a:ea typeface="Times New Roman"/>
                        <a:cs typeface="Times New Roman"/>
                      </a:endParaRPr>
                    </a:p>
                  </a:txBody>
                  <a:tcPr marL="15875" marR="15875" marT="15875" marB="15875" anchor="ctr">
                    <a:lnL>
                      <a:noFill/>
                    </a:lnL>
                    <a:lnR>
                      <a:noFill/>
                    </a:lnR>
                    <a:lnT>
                      <a:noFill/>
                    </a:lnT>
                    <a:lnB>
                      <a:noFill/>
                    </a:lnB>
                    <a:solidFill>
                      <a:schemeClr val="accent5">
                        <a:lumMod val="50000"/>
                      </a:schemeClr>
                    </a:solidFill>
                  </a:tcPr>
                </a:tc>
              </a:tr>
              <a:tr h="539750">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5875" marR="15875" marT="15875" marB="15875"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Este programa brinda a los padres un programa básico de prevención de abuso sexual en sus hijos, que incluye puntos claves como la estrecha comunicación con ellos, la instrucción sobre su comportamiento con las personas que les rodean, y el fomento de valores familiares en sus propios hijos. También señala la estrategia que deben seguir aquellos padres cuyos hijos han sido víctimas de abuso sexual. </a:t>
                      </a:r>
                      <a:endParaRPr lang="es-MX" sz="1100">
                        <a:latin typeface="Times New Roman"/>
                        <a:ea typeface="Times New Roman"/>
                        <a:cs typeface="Times New Roman"/>
                      </a:endParaRPr>
                    </a:p>
                  </a:txBody>
                  <a:tcPr marL="15875" marR="15875" marT="15875" marB="15875" anchor="ctr">
                    <a:lnL>
                      <a:noFill/>
                    </a:lnL>
                    <a:lnR>
                      <a:noFill/>
                    </a:lnR>
                    <a:lnT>
                      <a:noFill/>
                    </a:lnT>
                    <a:lnB>
                      <a:noFill/>
                    </a:lnB>
                    <a:solidFill>
                      <a:srgbClr val="FFFFFF"/>
                    </a:solidFill>
                  </a:tcPr>
                </a:tc>
              </a:tr>
              <a:tr h="158750">
                <a:tc>
                  <a:txBody>
                    <a:bodyPr/>
                    <a:lstStyle/>
                    <a:p>
                      <a:pPr algn="ctr">
                        <a:spcAft>
                          <a:spcPts val="0"/>
                        </a:spcAft>
                      </a:pPr>
                      <a:r>
                        <a:rPr lang="es-ES" sz="1100" b="1">
                          <a:solidFill>
                            <a:srgbClr val="FFFFFF"/>
                          </a:solidFill>
                          <a:latin typeface="Arial Narrow"/>
                          <a:ea typeface="Times New Roman"/>
                          <a:cs typeface="Arial"/>
                        </a:rPr>
                        <a:t>0112</a:t>
                      </a:r>
                      <a:endParaRPr lang="es-MX" sz="1100">
                        <a:latin typeface="Times New Roman"/>
                        <a:ea typeface="Times New Roman"/>
                        <a:cs typeface="Times New Roman"/>
                      </a:endParaRPr>
                    </a:p>
                  </a:txBody>
                  <a:tcPr marL="15875" marR="15875" marT="15875" marB="1587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EL ABUSO SEXUAL INFANTIL III: "Un bálsamo para la víctima del abuso sexual: el perdonar"</a:t>
                      </a:r>
                      <a:endParaRPr lang="es-MX" sz="1100" dirty="0">
                        <a:latin typeface="Times New Roman"/>
                        <a:ea typeface="Times New Roman"/>
                        <a:cs typeface="Times New Roman"/>
                      </a:endParaRPr>
                    </a:p>
                  </a:txBody>
                  <a:tcPr marL="15875" marR="15875" marT="15875" marB="15875" anchor="ctr">
                    <a:lnL>
                      <a:noFill/>
                    </a:lnL>
                    <a:lnR>
                      <a:noFill/>
                    </a:lnR>
                    <a:lnT>
                      <a:noFill/>
                    </a:lnT>
                    <a:lnB>
                      <a:noFill/>
                    </a:lnB>
                    <a:solidFill>
                      <a:schemeClr val="accent5">
                        <a:lumMod val="50000"/>
                      </a:schemeClr>
                    </a:solidFill>
                  </a:tcPr>
                </a:tc>
              </a:tr>
              <a:tr h="412750">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5875" marR="15875" marT="15875" marB="15875"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Este programa ayudará a conocer los efectos traumáticos que causa el abuso sexual y como las personas al ser afectadas por este trauma no tienen la capacidad de controlar sus sentimientos. Aprenderás que el perdón es la manera más eficaz de ser libre de la tristeza y el dolor. Y el perdón es un medio estupendo para hacerte libre de ese pasado. </a:t>
                      </a:r>
                      <a:endParaRPr lang="es-MX" sz="1100">
                        <a:latin typeface="Times New Roman"/>
                        <a:ea typeface="Times New Roman"/>
                        <a:cs typeface="Times New Roman"/>
                      </a:endParaRPr>
                    </a:p>
                  </a:txBody>
                  <a:tcPr marL="15875" marR="15875" marT="15875" marB="15875" anchor="ctr">
                    <a:lnL>
                      <a:noFill/>
                    </a:lnL>
                    <a:lnR>
                      <a:noFill/>
                    </a:lnR>
                    <a:lnT>
                      <a:noFill/>
                    </a:lnT>
                    <a:lnB>
                      <a:noFill/>
                    </a:lnB>
                    <a:solidFill>
                      <a:srgbClr val="FFFFFF"/>
                    </a:solidFill>
                  </a:tcPr>
                </a:tc>
              </a:tr>
              <a:tr h="158750">
                <a:tc>
                  <a:txBody>
                    <a:bodyPr/>
                    <a:lstStyle/>
                    <a:p>
                      <a:pPr algn="ctr">
                        <a:spcAft>
                          <a:spcPts val="0"/>
                        </a:spcAft>
                      </a:pPr>
                      <a:r>
                        <a:rPr lang="es-ES" sz="1100" b="1">
                          <a:solidFill>
                            <a:srgbClr val="FFFFFF"/>
                          </a:solidFill>
                          <a:latin typeface="Arial Narrow"/>
                          <a:ea typeface="Times New Roman"/>
                          <a:cs typeface="Arial"/>
                        </a:rPr>
                        <a:t>0113</a:t>
                      </a:r>
                      <a:endParaRPr lang="es-MX" sz="1100">
                        <a:latin typeface="Times New Roman"/>
                        <a:ea typeface="Times New Roman"/>
                        <a:cs typeface="Times New Roman"/>
                      </a:endParaRPr>
                    </a:p>
                  </a:txBody>
                  <a:tcPr marL="15875" marR="15875" marT="15875" marB="1587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TRASTORNOS PSICOLÓGICOS EN NIÑOS ABUSADOS SEXUALMENTE </a:t>
                      </a:r>
                      <a:endParaRPr lang="es-MX" sz="1100" dirty="0">
                        <a:latin typeface="Times New Roman"/>
                        <a:ea typeface="Times New Roman"/>
                        <a:cs typeface="Times New Roman"/>
                      </a:endParaRPr>
                    </a:p>
                  </a:txBody>
                  <a:tcPr marL="15875" marR="15875" marT="15875" marB="15875" anchor="ctr">
                    <a:lnL>
                      <a:noFill/>
                    </a:lnL>
                    <a:lnR>
                      <a:noFill/>
                    </a:lnR>
                    <a:lnT>
                      <a:noFill/>
                    </a:lnT>
                    <a:lnB>
                      <a:noFill/>
                    </a:lnB>
                    <a:solidFill>
                      <a:schemeClr val="accent5">
                        <a:lumMod val="50000"/>
                      </a:schemeClr>
                    </a:solidFill>
                  </a:tcPr>
                </a:tc>
              </a:tr>
              <a:tr h="412750">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5875" marR="15875" marT="15875" marB="15875"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A través de este programa se explicará lo que es el trastorno de estrés postraumático, con la finalidad de ayudar a las personas que han sido abusadas sexualmente. Proporciona útiles herramientas para prevenir el trastorno de estrés postraumático con mayor responsabilidad en los niños, que han sido víctimas y que son completamente inocentes. </a:t>
                      </a:r>
                      <a:endParaRPr lang="es-MX" sz="1100">
                        <a:latin typeface="Times New Roman"/>
                        <a:ea typeface="Times New Roman"/>
                        <a:cs typeface="Times New Roman"/>
                      </a:endParaRPr>
                    </a:p>
                  </a:txBody>
                  <a:tcPr marL="15875" marR="15875" marT="15875" marB="15875" anchor="ctr">
                    <a:lnL>
                      <a:noFill/>
                    </a:lnL>
                    <a:lnR>
                      <a:noFill/>
                    </a:lnR>
                    <a:lnT>
                      <a:noFill/>
                    </a:lnT>
                    <a:lnB>
                      <a:noFill/>
                    </a:lnB>
                    <a:solidFill>
                      <a:srgbClr val="FFFFFF"/>
                    </a:solidFill>
                  </a:tcPr>
                </a:tc>
              </a:tr>
              <a:tr h="158750">
                <a:tc>
                  <a:txBody>
                    <a:bodyPr/>
                    <a:lstStyle/>
                    <a:p>
                      <a:pPr algn="ctr">
                        <a:spcAft>
                          <a:spcPts val="0"/>
                        </a:spcAft>
                      </a:pPr>
                      <a:r>
                        <a:rPr lang="es-ES" sz="1100" b="1">
                          <a:solidFill>
                            <a:srgbClr val="FFFFFF"/>
                          </a:solidFill>
                          <a:latin typeface="Arial Narrow"/>
                          <a:ea typeface="Times New Roman"/>
                          <a:cs typeface="Arial"/>
                        </a:rPr>
                        <a:t>0114</a:t>
                      </a:r>
                      <a:endParaRPr lang="es-MX" sz="1100">
                        <a:latin typeface="Times New Roman"/>
                        <a:ea typeface="Times New Roman"/>
                        <a:cs typeface="Times New Roman"/>
                      </a:endParaRPr>
                    </a:p>
                  </a:txBody>
                  <a:tcPr marL="15875" marR="15875" marT="15875" marB="1587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LAS ADICCIONES </a:t>
                      </a:r>
                      <a:endParaRPr lang="es-MX" sz="1100" dirty="0">
                        <a:latin typeface="Times New Roman"/>
                        <a:ea typeface="Times New Roman"/>
                        <a:cs typeface="Times New Roman"/>
                      </a:endParaRPr>
                    </a:p>
                  </a:txBody>
                  <a:tcPr marL="15875" marR="15875" marT="15875" marB="15875" anchor="ctr">
                    <a:lnL>
                      <a:noFill/>
                    </a:lnL>
                    <a:lnR>
                      <a:noFill/>
                    </a:lnR>
                    <a:lnT>
                      <a:noFill/>
                    </a:lnT>
                    <a:lnB>
                      <a:noFill/>
                    </a:lnB>
                    <a:solidFill>
                      <a:schemeClr val="accent5">
                        <a:lumMod val="50000"/>
                      </a:schemeClr>
                    </a:solidFill>
                  </a:tcPr>
                </a:tc>
              </a:tr>
              <a:tr h="539750">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5875" marR="15875" marT="15875" marB="15875"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A través de este programa se definirá quién es una persona adicta, así como las consecuencias que provocan las drogas en la persona como en su familia y lo medios de alcance para la solución de este problema. Muchas personas recurren a diversas adicciones debido a los problemas que tienen que enfrentar y con ellas buscan evadirse de su realidad de una manera que para ellos es fácil... sin embargo en muchos casos les llega a costar su propia vida. </a:t>
                      </a:r>
                      <a:endParaRPr lang="es-MX" sz="1100">
                        <a:latin typeface="Times New Roman"/>
                        <a:ea typeface="Times New Roman"/>
                        <a:cs typeface="Times New Roman"/>
                      </a:endParaRPr>
                    </a:p>
                  </a:txBody>
                  <a:tcPr marL="15875" marR="15875" marT="15875" marB="15875" anchor="ctr">
                    <a:lnL>
                      <a:noFill/>
                    </a:lnL>
                    <a:lnR>
                      <a:noFill/>
                    </a:lnR>
                    <a:lnT>
                      <a:noFill/>
                    </a:lnT>
                    <a:lnB>
                      <a:noFill/>
                    </a:lnB>
                    <a:solidFill>
                      <a:srgbClr val="FFFFFF"/>
                    </a:solidFill>
                  </a:tcPr>
                </a:tc>
              </a:tr>
              <a:tr h="158750">
                <a:tc>
                  <a:txBody>
                    <a:bodyPr/>
                    <a:lstStyle/>
                    <a:p>
                      <a:pPr algn="ctr">
                        <a:spcAft>
                          <a:spcPts val="0"/>
                        </a:spcAft>
                      </a:pPr>
                      <a:r>
                        <a:rPr lang="es-ES" sz="1100" b="1">
                          <a:solidFill>
                            <a:srgbClr val="FFFFFF"/>
                          </a:solidFill>
                          <a:latin typeface="Arial Narrow"/>
                          <a:ea typeface="Times New Roman"/>
                          <a:cs typeface="Arial"/>
                        </a:rPr>
                        <a:t>0115</a:t>
                      </a:r>
                      <a:endParaRPr lang="es-MX" sz="1100">
                        <a:latin typeface="Times New Roman"/>
                        <a:ea typeface="Times New Roman"/>
                        <a:cs typeface="Times New Roman"/>
                      </a:endParaRPr>
                    </a:p>
                  </a:txBody>
                  <a:tcPr marL="15875" marR="15875" marT="15875" marB="1587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EL MATRIMONIO I: " </a:t>
                      </a:r>
                      <a:r>
                        <a:rPr lang="es-ES" sz="1100" b="1" dirty="0" smtClean="0">
                          <a:solidFill>
                            <a:srgbClr val="FFFFFF"/>
                          </a:solidFill>
                          <a:latin typeface="Arial Narrow"/>
                          <a:ea typeface="Times New Roman"/>
                          <a:cs typeface="Arial"/>
                        </a:rPr>
                        <a:t> Etapa</a:t>
                      </a:r>
                      <a:r>
                        <a:rPr lang="es-ES" sz="1100" b="1" baseline="0" dirty="0" smtClean="0">
                          <a:solidFill>
                            <a:srgbClr val="FFFFFF"/>
                          </a:solidFill>
                          <a:latin typeface="Arial Narrow"/>
                          <a:ea typeface="Times New Roman"/>
                          <a:cs typeface="Arial"/>
                        </a:rPr>
                        <a:t> </a:t>
                      </a:r>
                      <a:r>
                        <a:rPr lang="es-ES" sz="1100" b="1" dirty="0" smtClean="0">
                          <a:solidFill>
                            <a:srgbClr val="FFFFFF"/>
                          </a:solidFill>
                          <a:latin typeface="Arial Narrow"/>
                          <a:ea typeface="Times New Roman"/>
                          <a:cs typeface="Arial"/>
                        </a:rPr>
                        <a:t>de </a:t>
                      </a:r>
                      <a:r>
                        <a:rPr lang="es-ES" sz="1100" b="1" dirty="0">
                          <a:solidFill>
                            <a:srgbClr val="FFFFFF"/>
                          </a:solidFill>
                          <a:latin typeface="Arial Narrow"/>
                          <a:ea typeface="Times New Roman"/>
                          <a:cs typeface="Arial"/>
                        </a:rPr>
                        <a:t>Acoplamiento"</a:t>
                      </a:r>
                      <a:endParaRPr lang="es-MX" sz="1100" dirty="0">
                        <a:latin typeface="Times New Roman"/>
                        <a:ea typeface="Times New Roman"/>
                        <a:cs typeface="Times New Roman"/>
                      </a:endParaRPr>
                    </a:p>
                  </a:txBody>
                  <a:tcPr marL="15875" marR="15875" marT="15875" marB="15875" anchor="ctr">
                    <a:lnL>
                      <a:noFill/>
                    </a:lnL>
                    <a:lnR>
                      <a:noFill/>
                    </a:lnR>
                    <a:lnT>
                      <a:noFill/>
                    </a:lnT>
                    <a:lnB>
                      <a:noFill/>
                    </a:lnB>
                    <a:solidFill>
                      <a:schemeClr val="accent5">
                        <a:lumMod val="50000"/>
                      </a:schemeClr>
                    </a:solidFill>
                  </a:tcPr>
                </a:tc>
              </a:tr>
              <a:tr h="539750">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5875" marR="15875" marT="15875" marB="15875"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Este programa está dirigido a todos aquellos matrimonios jóvenes, quienes en su vida de recién casados, están atravesando la primera etapa del matrimonio, “el acoplamiento”, en la cual son indispensables cinco aspectos: la comunicación, la intimidad, el delinear las responsabilidades, definir la autoridad y el compromiso de servirse por amor. Si una pareja entiende esto desde el inicio de su pacto, podrán asegurar un futuro de éxito, unidad y permanencia. </a:t>
                      </a:r>
                      <a:endParaRPr lang="es-MX" sz="1100" dirty="0">
                        <a:latin typeface="Times New Roman"/>
                        <a:ea typeface="Times New Roman"/>
                        <a:cs typeface="Times New Roman"/>
                      </a:endParaRPr>
                    </a:p>
                  </a:txBody>
                  <a:tcPr marL="15875" marR="15875" marT="15875" marB="15875" anchor="ctr">
                    <a:lnL>
                      <a:noFill/>
                    </a:lnL>
                    <a:lnR>
                      <a:noFill/>
                    </a:lnR>
                    <a:lnT>
                      <a:noFill/>
                    </a:lnT>
                    <a:lnB>
                      <a:noFill/>
                    </a:lnB>
                    <a:solidFill>
                      <a:srgbClr val="FFFFFF"/>
                    </a:solidFill>
                  </a:tcPr>
                </a:tc>
              </a:tr>
            </a:tbl>
          </a:graphicData>
        </a:graphic>
      </p:graphicFrame>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144587" y="1511267"/>
          <a:ext cx="7634288" cy="5251985"/>
        </p:xfrm>
        <a:graphic>
          <a:graphicData uri="http://schemas.openxmlformats.org/drawingml/2006/table">
            <a:tbl>
              <a:tblPr/>
              <a:tblGrid>
                <a:gridCol w="641331"/>
                <a:gridCol w="6992957"/>
              </a:tblGrid>
              <a:tr h="90714">
                <a:tc>
                  <a:txBody>
                    <a:bodyPr/>
                    <a:lstStyle/>
                    <a:p>
                      <a:pPr algn="ctr">
                        <a:spcAft>
                          <a:spcPts val="0"/>
                        </a:spcAft>
                      </a:pPr>
                      <a:r>
                        <a:rPr lang="es-ES" sz="1100" b="1" dirty="0">
                          <a:solidFill>
                            <a:srgbClr val="FFFFFF"/>
                          </a:solidFill>
                          <a:latin typeface="Arial Narrow"/>
                          <a:ea typeface="Times New Roman"/>
                          <a:cs typeface="Arial"/>
                        </a:rPr>
                        <a:t>0116</a:t>
                      </a:r>
                      <a:endParaRPr lang="es-MX" sz="1100" dirty="0">
                        <a:latin typeface="Times New Roman"/>
                        <a:ea typeface="Times New Roman"/>
                        <a:cs typeface="Times New Roman"/>
                      </a:endParaRPr>
                    </a:p>
                  </a:txBody>
                  <a:tcPr marL="9071" marR="9071" marT="9071" marB="9071"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EL MATRIMONIO II: "El amor realista"</a:t>
                      </a:r>
                      <a:endParaRPr lang="es-MX" sz="1100" dirty="0">
                        <a:latin typeface="Times New Roman"/>
                        <a:ea typeface="Times New Roman"/>
                        <a:cs typeface="Times New Roman"/>
                      </a:endParaRPr>
                    </a:p>
                  </a:txBody>
                  <a:tcPr marL="9071" marR="9071" marT="9071" marB="9071" anchor="ctr">
                    <a:lnL>
                      <a:noFill/>
                    </a:lnL>
                    <a:lnR>
                      <a:noFill/>
                    </a:lnR>
                    <a:lnT>
                      <a:noFill/>
                    </a:lnT>
                    <a:lnB>
                      <a:noFill/>
                    </a:lnB>
                    <a:solidFill>
                      <a:schemeClr val="accent5">
                        <a:lumMod val="50000"/>
                      </a:schemeClr>
                    </a:solidFill>
                  </a:tcPr>
                </a:tc>
              </a:tr>
              <a:tr h="526143">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9071" marR="9071" marT="9071" marB="9071"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En este programa el profesor Roberto Duran nos explica con especial sencillez y claridad la importancia del amor realista en el matrimonio. Es de suma importancia entender este principio en el matrimonio ya que el no tenerlo claro puede orillar a muchos matrimonios al fracaso rotundo cuando con principios sencillos podemos evitar una gran tragedia. Lo invitamos a que ponga especial atención a este programa </a:t>
                      </a:r>
                      <a:endParaRPr lang="es-MX" sz="1100" dirty="0">
                        <a:latin typeface="Times New Roman"/>
                        <a:ea typeface="Times New Roman"/>
                        <a:cs typeface="Times New Roman"/>
                      </a:endParaRPr>
                    </a:p>
                  </a:txBody>
                  <a:tcPr marL="9071" marR="9071" marT="9071" marB="9071" anchor="ctr">
                    <a:lnL>
                      <a:noFill/>
                    </a:lnL>
                    <a:lnR>
                      <a:noFill/>
                    </a:lnR>
                    <a:lnT>
                      <a:noFill/>
                    </a:lnT>
                    <a:lnB>
                      <a:noFill/>
                    </a:lnB>
                    <a:solidFill>
                      <a:srgbClr val="FFFFFF"/>
                    </a:solidFill>
                  </a:tcPr>
                </a:tc>
              </a:tr>
              <a:tr h="90714">
                <a:tc>
                  <a:txBody>
                    <a:bodyPr/>
                    <a:lstStyle/>
                    <a:p>
                      <a:pPr algn="ctr">
                        <a:spcAft>
                          <a:spcPts val="0"/>
                        </a:spcAft>
                      </a:pPr>
                      <a:r>
                        <a:rPr lang="es-ES" sz="1100" b="1">
                          <a:solidFill>
                            <a:srgbClr val="FFFFFF"/>
                          </a:solidFill>
                          <a:latin typeface="Arial Narrow"/>
                          <a:ea typeface="Times New Roman"/>
                          <a:cs typeface="Arial"/>
                        </a:rPr>
                        <a:t>0117</a:t>
                      </a:r>
                      <a:endParaRPr lang="es-MX" sz="1100">
                        <a:latin typeface="Times New Roman"/>
                        <a:ea typeface="Times New Roman"/>
                        <a:cs typeface="Times New Roman"/>
                      </a:endParaRPr>
                    </a:p>
                  </a:txBody>
                  <a:tcPr marL="9071" marR="9071" marT="9071" marB="9071"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EL ABUSO SEXUAL INFANTIL </a:t>
                      </a:r>
                      <a:endParaRPr lang="es-MX" sz="1100" dirty="0">
                        <a:latin typeface="Times New Roman"/>
                        <a:ea typeface="Times New Roman"/>
                        <a:cs typeface="Times New Roman"/>
                      </a:endParaRPr>
                    </a:p>
                  </a:txBody>
                  <a:tcPr marL="9071" marR="9071" marT="9071" marB="9071" anchor="ctr">
                    <a:lnL>
                      <a:noFill/>
                    </a:lnL>
                    <a:lnR>
                      <a:noFill/>
                    </a:lnR>
                    <a:lnT>
                      <a:noFill/>
                    </a:lnT>
                    <a:lnB>
                      <a:noFill/>
                    </a:lnB>
                    <a:solidFill>
                      <a:schemeClr val="accent5">
                        <a:lumMod val="50000"/>
                      </a:schemeClr>
                    </a:solidFill>
                  </a:tcPr>
                </a:tc>
              </a:tr>
              <a:tr h="598714">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9071" marR="9071" marT="9071" marB="9071"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En la actualidad, el abuso sexual infantil está dañando grandemente la vida de los niños y está manchando moralmente a la sociedad de nuestros tiempos. Ojalá pudiéramos decir que esto es un cuento o una mala historia, una cuestión sin fundamento en nuestra sociedad, pero lamentablemente no es así. Es un problema social muy fuerte en Latinoamérica y bastante complicado, doloroso… es la realidad de nuestra sociedad. </a:t>
                      </a:r>
                      <a:endParaRPr lang="es-MX" sz="1100">
                        <a:latin typeface="Times New Roman"/>
                        <a:ea typeface="Times New Roman"/>
                        <a:cs typeface="Times New Roman"/>
                      </a:endParaRPr>
                    </a:p>
                  </a:txBody>
                  <a:tcPr marL="9071" marR="9071" marT="9071" marB="9071" anchor="ctr">
                    <a:lnL>
                      <a:noFill/>
                    </a:lnL>
                    <a:lnR>
                      <a:noFill/>
                    </a:lnR>
                    <a:lnT>
                      <a:noFill/>
                    </a:lnT>
                    <a:lnB>
                      <a:noFill/>
                    </a:lnB>
                    <a:solidFill>
                      <a:srgbClr val="FFFFFF"/>
                    </a:solidFill>
                  </a:tcPr>
                </a:tc>
              </a:tr>
              <a:tr h="90714">
                <a:tc>
                  <a:txBody>
                    <a:bodyPr/>
                    <a:lstStyle/>
                    <a:p>
                      <a:pPr algn="ctr">
                        <a:spcAft>
                          <a:spcPts val="0"/>
                        </a:spcAft>
                      </a:pPr>
                      <a:r>
                        <a:rPr lang="es-ES" sz="1100" b="1">
                          <a:solidFill>
                            <a:srgbClr val="FFFFFF"/>
                          </a:solidFill>
                          <a:latin typeface="Arial Narrow"/>
                          <a:ea typeface="Times New Roman"/>
                          <a:cs typeface="Arial"/>
                        </a:rPr>
                        <a:t>0118</a:t>
                      </a:r>
                      <a:endParaRPr lang="es-MX" sz="1100">
                        <a:latin typeface="Times New Roman"/>
                        <a:ea typeface="Times New Roman"/>
                        <a:cs typeface="Times New Roman"/>
                      </a:endParaRPr>
                    </a:p>
                  </a:txBody>
                  <a:tcPr marL="9071" marR="9071" marT="9071" marB="9071"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EL SUFRIMIENTO Y MALTRATO INFANTIL </a:t>
                      </a:r>
                      <a:endParaRPr lang="es-MX" sz="1100" dirty="0">
                        <a:latin typeface="Times New Roman"/>
                        <a:ea typeface="Times New Roman"/>
                        <a:cs typeface="Times New Roman"/>
                      </a:endParaRPr>
                    </a:p>
                  </a:txBody>
                  <a:tcPr marL="9071" marR="9071" marT="9071" marB="9071" anchor="ctr">
                    <a:lnL>
                      <a:noFill/>
                    </a:lnL>
                    <a:lnR>
                      <a:noFill/>
                    </a:lnR>
                    <a:lnT>
                      <a:noFill/>
                    </a:lnT>
                    <a:lnB>
                      <a:noFill/>
                    </a:lnB>
                    <a:solidFill>
                      <a:schemeClr val="accent5">
                        <a:lumMod val="50000"/>
                      </a:schemeClr>
                    </a:solidFill>
                  </a:tcPr>
                </a:tc>
              </a:tr>
              <a:tr h="598714">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9071" marR="9071" marT="9071" marB="9071"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Es lamentable que muchas de las pequeñas víctimas de maltrato infantil, aumenten su dolor al vivir con miedos y angustias por temor a expresar el abuso que están padeciendo. Es ahí, donde debemos intervenir los adultos con responsabilidad, y ganar la confianza del niño para escucharlo, protegerlo, defenderlo y transformar su realidad en un ambiente de bienestar integral. Este programa presenta una invitación y un reto a la sociedad adulta para tomar acciones en pro de la infancia vulnerable. </a:t>
                      </a:r>
                      <a:endParaRPr lang="es-MX" sz="1100">
                        <a:latin typeface="Times New Roman"/>
                        <a:ea typeface="Times New Roman"/>
                        <a:cs typeface="Times New Roman"/>
                      </a:endParaRPr>
                    </a:p>
                  </a:txBody>
                  <a:tcPr marL="9071" marR="9071" marT="9071" marB="9071" anchor="ctr">
                    <a:lnL>
                      <a:noFill/>
                    </a:lnL>
                    <a:lnR>
                      <a:noFill/>
                    </a:lnR>
                    <a:lnT>
                      <a:noFill/>
                    </a:lnT>
                    <a:lnB>
                      <a:noFill/>
                    </a:lnB>
                    <a:solidFill>
                      <a:srgbClr val="FFFFFF"/>
                    </a:solidFill>
                  </a:tcPr>
                </a:tc>
              </a:tr>
              <a:tr h="90714">
                <a:tc>
                  <a:txBody>
                    <a:bodyPr/>
                    <a:lstStyle/>
                    <a:p>
                      <a:pPr algn="ctr">
                        <a:spcAft>
                          <a:spcPts val="0"/>
                        </a:spcAft>
                      </a:pPr>
                      <a:r>
                        <a:rPr lang="es-ES" sz="1100" b="1">
                          <a:solidFill>
                            <a:srgbClr val="FFFFFF"/>
                          </a:solidFill>
                          <a:latin typeface="Arial Narrow"/>
                          <a:ea typeface="Times New Roman"/>
                          <a:cs typeface="Arial"/>
                        </a:rPr>
                        <a:t>0119</a:t>
                      </a:r>
                      <a:endParaRPr lang="es-MX" sz="1100">
                        <a:latin typeface="Times New Roman"/>
                        <a:ea typeface="Times New Roman"/>
                        <a:cs typeface="Times New Roman"/>
                      </a:endParaRPr>
                    </a:p>
                  </a:txBody>
                  <a:tcPr marL="9071" marR="9071" marT="9071" marB="9071"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EL NIÑO ANSIOSO </a:t>
                      </a:r>
                      <a:endParaRPr lang="es-MX" sz="1100" dirty="0">
                        <a:latin typeface="Times New Roman"/>
                        <a:ea typeface="Times New Roman"/>
                        <a:cs typeface="Times New Roman"/>
                      </a:endParaRPr>
                    </a:p>
                  </a:txBody>
                  <a:tcPr marL="9071" marR="9071" marT="9071" marB="9071" anchor="ctr">
                    <a:lnL>
                      <a:noFill/>
                    </a:lnL>
                    <a:lnR>
                      <a:noFill/>
                    </a:lnR>
                    <a:lnT>
                      <a:noFill/>
                    </a:lnT>
                    <a:lnB>
                      <a:noFill/>
                    </a:lnB>
                    <a:solidFill>
                      <a:schemeClr val="accent5">
                        <a:lumMod val="50000"/>
                      </a:schemeClr>
                    </a:solidFill>
                  </a:tcPr>
                </a:tc>
              </a:tr>
              <a:tr h="671286">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9071" marR="9071" marT="9071" marB="9071"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La etapa de la infancia habitualmente es una etapa agradable, bonita, en donde predominan la alegría y los juegos; sin embargo hay un tipo de niños que por ciertas circunstancias están viviendo una constante ansiedad, y eso obviamente les hace perder esa paz y alegría que de niño se tiene. Es así como pueden llegar a desarrollar un trastorno de ansiedad; sea por separación, por fobia social, por estrés postraumático, o por una obsesión compulsiva. Descubra cómo ayudar a estos niños que viven presas de las diversas formas de ansiedad. </a:t>
                      </a:r>
                      <a:endParaRPr lang="es-MX" sz="1100" dirty="0">
                        <a:latin typeface="Times New Roman"/>
                        <a:ea typeface="Times New Roman"/>
                        <a:cs typeface="Times New Roman"/>
                      </a:endParaRPr>
                    </a:p>
                  </a:txBody>
                  <a:tcPr marL="9071" marR="9071" marT="9071" marB="9071" anchor="ctr">
                    <a:lnL>
                      <a:noFill/>
                    </a:lnL>
                    <a:lnR>
                      <a:noFill/>
                    </a:lnR>
                    <a:lnT>
                      <a:noFill/>
                    </a:lnT>
                    <a:lnB>
                      <a:noFill/>
                    </a:lnB>
                    <a:solidFill>
                      <a:srgbClr val="FFFFFF"/>
                    </a:solidFill>
                  </a:tcPr>
                </a:tc>
              </a:tr>
              <a:tr h="90714">
                <a:tc>
                  <a:txBody>
                    <a:bodyPr/>
                    <a:lstStyle/>
                    <a:p>
                      <a:pPr algn="ctr">
                        <a:spcAft>
                          <a:spcPts val="0"/>
                        </a:spcAft>
                      </a:pPr>
                      <a:r>
                        <a:rPr lang="es-ES" sz="1100" b="1">
                          <a:solidFill>
                            <a:srgbClr val="FFFFFF"/>
                          </a:solidFill>
                          <a:latin typeface="Arial Narrow"/>
                          <a:ea typeface="Times New Roman"/>
                          <a:cs typeface="Arial"/>
                        </a:rPr>
                        <a:t>0120</a:t>
                      </a:r>
                      <a:endParaRPr lang="es-MX" sz="1100">
                        <a:latin typeface="Times New Roman"/>
                        <a:ea typeface="Times New Roman"/>
                        <a:cs typeface="Times New Roman"/>
                      </a:endParaRPr>
                    </a:p>
                  </a:txBody>
                  <a:tcPr marL="9071" marR="9071" marT="9071" marB="9071" anchor="ctr">
                    <a:lnL>
                      <a:noFill/>
                    </a:lnL>
                    <a:lnR>
                      <a:noFill/>
                    </a:lnR>
                    <a:lnT>
                      <a:noFill/>
                    </a:lnT>
                    <a:lnB>
                      <a:noFill/>
                    </a:lnB>
                    <a:solidFill>
                      <a:srgbClr val="0062A5"/>
                    </a:solidFill>
                  </a:tcPr>
                </a:tc>
                <a:tc>
                  <a:txBody>
                    <a:bodyPr/>
                    <a:lstStyle/>
                    <a:p>
                      <a:pPr algn="just">
                        <a:spcAft>
                          <a:spcPts val="0"/>
                        </a:spcAft>
                      </a:pPr>
                      <a:r>
                        <a:rPr lang="es-ES" sz="1100" b="1" dirty="0" smtClean="0">
                          <a:solidFill>
                            <a:srgbClr val="FFFFFF"/>
                          </a:solidFill>
                          <a:latin typeface="Arial Narrow"/>
                          <a:ea typeface="Times New Roman"/>
                          <a:cs typeface="Arial"/>
                        </a:rPr>
                        <a:t>LA</a:t>
                      </a:r>
                      <a:r>
                        <a:rPr lang="es-ES" sz="1100" b="1" baseline="0" dirty="0" smtClean="0">
                          <a:solidFill>
                            <a:srgbClr val="FFFFFF"/>
                          </a:solidFill>
                          <a:latin typeface="Arial Narrow"/>
                          <a:ea typeface="Times New Roman"/>
                          <a:cs typeface="Arial"/>
                        </a:rPr>
                        <a:t> FOBIA EN </a:t>
                      </a:r>
                      <a:r>
                        <a:rPr lang="es-ES" sz="1100" b="1" dirty="0" smtClean="0">
                          <a:solidFill>
                            <a:srgbClr val="FFFFFF"/>
                          </a:solidFill>
                          <a:latin typeface="Arial Narrow"/>
                          <a:ea typeface="Times New Roman"/>
                          <a:cs typeface="Arial"/>
                        </a:rPr>
                        <a:t>NIÑOS </a:t>
                      </a:r>
                      <a:r>
                        <a:rPr lang="es-ES" sz="1100" b="1" dirty="0">
                          <a:solidFill>
                            <a:srgbClr val="FFFFFF"/>
                          </a:solidFill>
                          <a:latin typeface="Arial Narrow"/>
                          <a:ea typeface="Times New Roman"/>
                          <a:cs typeface="Arial"/>
                        </a:rPr>
                        <a:t>Y ADOLESCENTES </a:t>
                      </a:r>
                      <a:endParaRPr lang="es-MX" sz="1100" dirty="0">
                        <a:latin typeface="Times New Roman"/>
                        <a:ea typeface="Times New Roman"/>
                        <a:cs typeface="Times New Roman"/>
                      </a:endParaRPr>
                    </a:p>
                  </a:txBody>
                  <a:tcPr marL="9071" marR="9071" marT="9071" marB="9071" anchor="ctr">
                    <a:lnL>
                      <a:noFill/>
                    </a:lnL>
                    <a:lnR>
                      <a:noFill/>
                    </a:lnR>
                    <a:lnT>
                      <a:noFill/>
                    </a:lnT>
                    <a:lnB>
                      <a:noFill/>
                    </a:lnB>
                    <a:solidFill>
                      <a:schemeClr val="accent5">
                        <a:lumMod val="50000"/>
                      </a:schemeClr>
                    </a:solidFill>
                  </a:tcPr>
                </a:tc>
              </a:tr>
              <a:tr h="526143">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9071" marR="9071" marT="9071" marB="9071"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Lamentablemente hay muchos niños y adolescentes que han tenido una experiencia que les ha afectado en su mente y que llevan una vida en donde el miedo es frecuente en ellos. En este programa, hablaremos de un miedo particular que es determinado médicamente con la palabra “fobia”. Cómo detectarla y cómo los padres pueden ayudar a sus hijos a superarla. </a:t>
                      </a:r>
                      <a:endParaRPr lang="es-MX" sz="1100">
                        <a:latin typeface="Times New Roman"/>
                        <a:ea typeface="Times New Roman"/>
                        <a:cs typeface="Times New Roman"/>
                      </a:endParaRPr>
                    </a:p>
                  </a:txBody>
                  <a:tcPr marL="9071" marR="9071" marT="9071" marB="9071" anchor="ctr">
                    <a:lnL>
                      <a:noFill/>
                    </a:lnL>
                    <a:lnR>
                      <a:noFill/>
                    </a:lnR>
                    <a:lnT>
                      <a:noFill/>
                    </a:lnT>
                    <a:lnB>
                      <a:noFill/>
                    </a:lnB>
                    <a:solidFill>
                      <a:srgbClr val="FFFFFF"/>
                    </a:solidFill>
                  </a:tcPr>
                </a:tc>
              </a:tr>
              <a:tr h="163286">
                <a:tc>
                  <a:txBody>
                    <a:bodyPr/>
                    <a:lstStyle/>
                    <a:p>
                      <a:pPr algn="ctr">
                        <a:spcAft>
                          <a:spcPts val="0"/>
                        </a:spcAft>
                      </a:pPr>
                      <a:r>
                        <a:rPr lang="es-ES" sz="1100" b="1">
                          <a:solidFill>
                            <a:srgbClr val="FFFFFF"/>
                          </a:solidFill>
                          <a:latin typeface="Arial Narrow"/>
                          <a:ea typeface="Times New Roman"/>
                          <a:cs typeface="Arial"/>
                        </a:rPr>
                        <a:t>0121</a:t>
                      </a:r>
                      <a:endParaRPr lang="es-MX" sz="1100">
                        <a:latin typeface="Times New Roman"/>
                        <a:ea typeface="Times New Roman"/>
                        <a:cs typeface="Times New Roman"/>
                      </a:endParaRPr>
                    </a:p>
                  </a:txBody>
                  <a:tcPr marL="9071" marR="9071" marT="9071" marB="9071"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EL PERFIL PSICOLÓGICO DEL ABUSADOR SEXUAL INFANTIL </a:t>
                      </a:r>
                      <a:endParaRPr lang="es-MX" sz="1100" dirty="0">
                        <a:latin typeface="Times New Roman"/>
                        <a:ea typeface="Times New Roman"/>
                        <a:cs typeface="Times New Roman"/>
                      </a:endParaRPr>
                    </a:p>
                  </a:txBody>
                  <a:tcPr marL="9071" marR="9071" marT="9071" marB="9071" anchor="ctr">
                    <a:lnL>
                      <a:noFill/>
                    </a:lnL>
                    <a:lnR>
                      <a:noFill/>
                    </a:lnR>
                    <a:lnT>
                      <a:noFill/>
                    </a:lnT>
                    <a:lnB>
                      <a:noFill/>
                    </a:lnB>
                    <a:solidFill>
                      <a:schemeClr val="accent5">
                        <a:lumMod val="50000"/>
                      </a:schemeClr>
                    </a:solidFill>
                  </a:tcPr>
                </a:tc>
              </a:tr>
              <a:tr h="526143">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9071" marR="9071" marT="9071" marB="9071"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¿Sabía usted que los abusadores sexuales de niños suelen encontrarse dentro del círculo familiar o son personas en quienes los padres han depositado toda su confianza? En este programa usted conocerá la verdadera manipulación que ejercen los pedófilos para atacar a sus víctimas. Como padres, deberemos estar muy atentos a todo lo que nuestros pequeños hijos nos comuniquen si queremos prevenir un abuso sexual. </a:t>
                      </a:r>
                      <a:endParaRPr lang="es-MX" sz="1100" dirty="0">
                        <a:latin typeface="Times New Roman"/>
                        <a:ea typeface="Times New Roman"/>
                        <a:cs typeface="Times New Roman"/>
                      </a:endParaRPr>
                    </a:p>
                  </a:txBody>
                  <a:tcPr marL="9071" marR="9071" marT="9071" marB="9071" anchor="ctr">
                    <a:lnL>
                      <a:noFill/>
                    </a:lnL>
                    <a:lnR>
                      <a:noFill/>
                    </a:lnR>
                    <a:lnT>
                      <a:noFill/>
                    </a:lnT>
                    <a:lnB>
                      <a:noFill/>
                    </a:lnB>
                    <a:solidFill>
                      <a:srgbClr val="FFFFFF"/>
                    </a:solidFill>
                  </a:tcPr>
                </a:tc>
              </a:tr>
            </a:tbl>
          </a:graphicData>
        </a:graphic>
      </p:graphicFrame>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144587" y="1512440"/>
          <a:ext cx="7634288" cy="4774080"/>
        </p:xfrm>
        <a:graphic>
          <a:graphicData uri="http://schemas.openxmlformats.org/drawingml/2006/table">
            <a:tbl>
              <a:tblPr/>
              <a:tblGrid>
                <a:gridCol w="641331"/>
                <a:gridCol w="6992957"/>
              </a:tblGrid>
              <a:tr h="119772">
                <a:tc>
                  <a:txBody>
                    <a:bodyPr/>
                    <a:lstStyle/>
                    <a:p>
                      <a:pPr algn="ctr">
                        <a:spcAft>
                          <a:spcPts val="0"/>
                        </a:spcAft>
                      </a:pPr>
                      <a:r>
                        <a:rPr lang="es-ES" sz="1100" b="1" dirty="0">
                          <a:solidFill>
                            <a:srgbClr val="FFFFFF"/>
                          </a:solidFill>
                          <a:latin typeface="Arial Narrow"/>
                          <a:ea typeface="Times New Roman"/>
                          <a:cs typeface="Arial"/>
                        </a:rPr>
                        <a:t>0122</a:t>
                      </a:r>
                      <a:endParaRPr lang="es-MX" sz="1100" dirty="0">
                        <a:latin typeface="Times New Roman"/>
                        <a:ea typeface="Times New Roman"/>
                        <a:cs typeface="Times New Roman"/>
                      </a:endParaRPr>
                    </a:p>
                  </a:txBody>
                  <a:tcPr marL="10325" marR="10325" marT="10325" marB="10325" anchor="ctr">
                    <a:lnL>
                      <a:noFill/>
                    </a:lnL>
                    <a:lnR>
                      <a:noFill/>
                    </a:lnR>
                    <a:lnT>
                      <a:noFill/>
                    </a:lnT>
                    <a:lnB>
                      <a:noFill/>
                    </a:lnB>
                    <a:solidFill>
                      <a:srgbClr val="0062A5"/>
                    </a:solidFill>
                  </a:tcPr>
                </a:tc>
                <a:tc>
                  <a:txBody>
                    <a:bodyPr/>
                    <a:lstStyle/>
                    <a:p>
                      <a:pPr marL="0" algn="just" rtl="0" eaLnBrk="1" latinLnBrk="0" hangingPunct="1">
                        <a:spcAft>
                          <a:spcPts val="0"/>
                        </a:spcAft>
                      </a:pPr>
                      <a:r>
                        <a:rPr kumimoji="0" lang="es-MX" sz="1100" b="1" kern="1200" dirty="0" smtClean="0">
                          <a:solidFill>
                            <a:srgbClr val="FFFFFF"/>
                          </a:solidFill>
                          <a:latin typeface="Arial Narrow"/>
                          <a:ea typeface="Times New Roman"/>
                          <a:cs typeface="Arial"/>
                        </a:rPr>
                        <a:t>LA FAMILIA</a:t>
                      </a:r>
                      <a:endParaRPr kumimoji="0" lang="es-MX" sz="1100" b="1" kern="1200" dirty="0">
                        <a:solidFill>
                          <a:srgbClr val="FFFFFF"/>
                        </a:solidFill>
                        <a:latin typeface="Arial Narrow"/>
                        <a:ea typeface="Times New Roman"/>
                        <a:cs typeface="Arial"/>
                      </a:endParaRPr>
                    </a:p>
                  </a:txBody>
                  <a:tcPr marL="10325" marR="10325" marT="10325" marB="10325" anchor="ctr">
                    <a:lnL>
                      <a:noFill/>
                    </a:lnL>
                    <a:lnR>
                      <a:noFill/>
                    </a:lnR>
                    <a:lnT>
                      <a:noFill/>
                    </a:lnT>
                    <a:lnB>
                      <a:noFill/>
                    </a:lnB>
                    <a:solidFill>
                      <a:schemeClr val="accent5">
                        <a:lumMod val="50000"/>
                      </a:schemeClr>
                    </a:solidFill>
                  </a:tcPr>
                </a:tc>
              </a:tr>
              <a:tr h="516260">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0325" marR="10325" marT="10325" marB="10325"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¿Por qué hoy la familia en lugar de estar funcionando como algo bueno, agradable y propicio para el desarrollo de sus miembros, se ha convertido en un contexto difícil, complicado y a veces hasta desagradable? En este programa conoceremos los errores más frecuentes que cometen los integrantes de la familia y cómo evitarlos para alcanzar una verdadera armonía. </a:t>
                      </a:r>
                      <a:endParaRPr lang="es-MX" sz="1100">
                        <a:latin typeface="Times New Roman"/>
                        <a:ea typeface="Times New Roman"/>
                        <a:cs typeface="Times New Roman"/>
                      </a:endParaRPr>
                    </a:p>
                  </a:txBody>
                  <a:tcPr marL="10325" marR="10325" marT="10325" marB="10325" anchor="ctr">
                    <a:lnL>
                      <a:noFill/>
                    </a:lnL>
                    <a:lnR>
                      <a:noFill/>
                    </a:lnR>
                    <a:lnT>
                      <a:noFill/>
                    </a:lnT>
                    <a:lnB>
                      <a:noFill/>
                    </a:lnB>
                    <a:solidFill>
                      <a:srgbClr val="FFFFFF"/>
                    </a:solidFill>
                  </a:tcPr>
                </a:tc>
              </a:tr>
              <a:tr h="103252">
                <a:tc>
                  <a:txBody>
                    <a:bodyPr/>
                    <a:lstStyle/>
                    <a:p>
                      <a:pPr algn="ctr">
                        <a:spcAft>
                          <a:spcPts val="0"/>
                        </a:spcAft>
                      </a:pPr>
                      <a:r>
                        <a:rPr lang="es-ES" sz="1100" b="1">
                          <a:solidFill>
                            <a:srgbClr val="FFFFFF"/>
                          </a:solidFill>
                          <a:latin typeface="Arial Narrow"/>
                          <a:ea typeface="Times New Roman"/>
                          <a:cs typeface="Arial"/>
                        </a:rPr>
                        <a:t>0123</a:t>
                      </a:r>
                      <a:endParaRPr lang="es-MX" sz="1100">
                        <a:latin typeface="Times New Roman"/>
                        <a:ea typeface="Times New Roman"/>
                        <a:cs typeface="Times New Roman"/>
                      </a:endParaRPr>
                    </a:p>
                  </a:txBody>
                  <a:tcPr marL="10325" marR="10325" marT="10325" marB="1032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DESERCIÓN ESCOLAR </a:t>
                      </a:r>
                      <a:endParaRPr lang="es-MX" sz="1100" dirty="0">
                        <a:latin typeface="Times New Roman"/>
                        <a:ea typeface="Times New Roman"/>
                        <a:cs typeface="Times New Roman"/>
                      </a:endParaRPr>
                    </a:p>
                  </a:txBody>
                  <a:tcPr marL="10325" marR="10325" marT="10325" marB="10325" anchor="ctr">
                    <a:lnL>
                      <a:noFill/>
                    </a:lnL>
                    <a:lnR>
                      <a:noFill/>
                    </a:lnR>
                    <a:lnT>
                      <a:noFill/>
                    </a:lnT>
                    <a:lnB>
                      <a:noFill/>
                    </a:lnB>
                    <a:solidFill>
                      <a:schemeClr val="accent5">
                        <a:lumMod val="50000"/>
                      </a:schemeClr>
                    </a:solidFill>
                  </a:tcPr>
                </a:tc>
              </a:tr>
              <a:tr h="433659">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0325" marR="10325" marT="10325" marB="10325"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La deserción escolar repercute tanto en la vida social de un país, como en el contexto familiar e individual de la persona que está dejando de prepararse y estudiar. Es importantísimo que entendamos cuáles son los efectos de esto, para que podamos buscar soluciones reales y profundas a esta problemática. </a:t>
                      </a:r>
                      <a:endParaRPr lang="es-MX" sz="1100" dirty="0">
                        <a:latin typeface="Times New Roman"/>
                        <a:ea typeface="Times New Roman"/>
                        <a:cs typeface="Times New Roman"/>
                      </a:endParaRPr>
                    </a:p>
                  </a:txBody>
                  <a:tcPr marL="10325" marR="10325" marT="10325" marB="10325" anchor="ctr">
                    <a:lnL>
                      <a:noFill/>
                    </a:lnL>
                    <a:lnR>
                      <a:noFill/>
                    </a:lnR>
                    <a:lnT>
                      <a:noFill/>
                    </a:lnT>
                    <a:lnB>
                      <a:noFill/>
                    </a:lnB>
                    <a:solidFill>
                      <a:srgbClr val="FFFFFF"/>
                    </a:solidFill>
                  </a:tcPr>
                </a:tc>
              </a:tr>
              <a:tr h="103252">
                <a:tc>
                  <a:txBody>
                    <a:bodyPr/>
                    <a:lstStyle/>
                    <a:p>
                      <a:pPr algn="ctr">
                        <a:spcAft>
                          <a:spcPts val="0"/>
                        </a:spcAft>
                      </a:pPr>
                      <a:r>
                        <a:rPr lang="es-ES" sz="1100" b="1">
                          <a:solidFill>
                            <a:srgbClr val="FFFFFF"/>
                          </a:solidFill>
                          <a:latin typeface="Arial Narrow"/>
                          <a:ea typeface="Times New Roman"/>
                          <a:cs typeface="Arial"/>
                        </a:rPr>
                        <a:t>0124</a:t>
                      </a:r>
                      <a:endParaRPr lang="es-MX" sz="1100">
                        <a:latin typeface="Times New Roman"/>
                        <a:ea typeface="Times New Roman"/>
                        <a:cs typeface="Times New Roman"/>
                      </a:endParaRPr>
                    </a:p>
                  </a:txBody>
                  <a:tcPr marL="10325" marR="10325" marT="10325" marB="1032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EL MATRIMONIO II: " </a:t>
                      </a:r>
                      <a:r>
                        <a:rPr lang="es-ES" sz="1100" b="1" dirty="0" smtClean="0">
                          <a:solidFill>
                            <a:srgbClr val="FFFFFF"/>
                          </a:solidFill>
                          <a:latin typeface="Arial Narrow"/>
                          <a:ea typeface="Times New Roman"/>
                          <a:cs typeface="Arial"/>
                        </a:rPr>
                        <a:t>La etapa del </a:t>
                      </a:r>
                      <a:r>
                        <a:rPr lang="es-ES" sz="1100" b="1" dirty="0">
                          <a:solidFill>
                            <a:srgbClr val="FFFFFF"/>
                          </a:solidFill>
                          <a:latin typeface="Arial Narrow"/>
                          <a:ea typeface="Times New Roman"/>
                          <a:cs typeface="Arial"/>
                        </a:rPr>
                        <a:t>Amor Estable"</a:t>
                      </a:r>
                      <a:endParaRPr lang="es-MX" sz="1100" dirty="0">
                        <a:latin typeface="Times New Roman"/>
                        <a:ea typeface="Times New Roman"/>
                        <a:cs typeface="Times New Roman"/>
                      </a:endParaRPr>
                    </a:p>
                  </a:txBody>
                  <a:tcPr marL="10325" marR="10325" marT="10325" marB="10325" anchor="ctr">
                    <a:lnL>
                      <a:noFill/>
                    </a:lnL>
                    <a:lnR>
                      <a:noFill/>
                    </a:lnR>
                    <a:lnT>
                      <a:noFill/>
                    </a:lnT>
                    <a:lnB>
                      <a:noFill/>
                    </a:lnB>
                    <a:solidFill>
                      <a:schemeClr val="accent5">
                        <a:lumMod val="50000"/>
                      </a:schemeClr>
                    </a:solidFill>
                  </a:tcPr>
                </a:tc>
              </a:tr>
              <a:tr h="681463">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0325" marR="10325" marT="10325" marB="10325"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Al pasar de los años, la vida matrimonial pareciera llegar a una fase de estabilidad, la cual muchos confunden pensando que las cosas simplemente “se van sobrellevando”. Pero esto suele ser una forma de evadir los problemas en casa, de enfrentar la educación de los hijos adolescentes y amoldarse a una relación en la cual ya no hay amor. Escuche hoy cómo recomenzar una relación satisfactoria, feliz, romántica y plena, que brinde una verdadera estabilidad a los miembros de su hogar. </a:t>
                      </a:r>
                      <a:endParaRPr lang="es-MX" sz="1100">
                        <a:latin typeface="Times New Roman"/>
                        <a:ea typeface="Times New Roman"/>
                        <a:cs typeface="Times New Roman"/>
                      </a:endParaRPr>
                    </a:p>
                  </a:txBody>
                  <a:tcPr marL="10325" marR="10325" marT="10325" marB="10325" anchor="ctr">
                    <a:lnL>
                      <a:noFill/>
                    </a:lnL>
                    <a:lnR>
                      <a:noFill/>
                    </a:lnR>
                    <a:lnT>
                      <a:noFill/>
                    </a:lnT>
                    <a:lnB>
                      <a:noFill/>
                    </a:lnB>
                    <a:solidFill>
                      <a:srgbClr val="FFFFFF"/>
                    </a:solidFill>
                  </a:tcPr>
                </a:tc>
              </a:tr>
              <a:tr h="103252">
                <a:tc>
                  <a:txBody>
                    <a:bodyPr/>
                    <a:lstStyle/>
                    <a:p>
                      <a:pPr algn="ctr">
                        <a:spcAft>
                          <a:spcPts val="0"/>
                        </a:spcAft>
                      </a:pPr>
                      <a:r>
                        <a:rPr lang="es-ES" sz="1100" b="1">
                          <a:solidFill>
                            <a:srgbClr val="FFFFFF"/>
                          </a:solidFill>
                          <a:latin typeface="Arial Narrow"/>
                          <a:ea typeface="Times New Roman"/>
                          <a:cs typeface="Arial"/>
                        </a:rPr>
                        <a:t>0125</a:t>
                      </a:r>
                      <a:endParaRPr lang="es-MX" sz="1100">
                        <a:latin typeface="Times New Roman"/>
                        <a:ea typeface="Times New Roman"/>
                        <a:cs typeface="Times New Roman"/>
                      </a:endParaRPr>
                    </a:p>
                  </a:txBody>
                  <a:tcPr marL="10325" marR="10325" marT="10325" marB="10325" anchor="ctr">
                    <a:lnL>
                      <a:noFill/>
                    </a:lnL>
                    <a:lnR>
                      <a:noFill/>
                    </a:lnR>
                    <a:lnT>
                      <a:noFill/>
                    </a:lnT>
                    <a:lnB>
                      <a:noFill/>
                    </a:lnB>
                    <a:solidFill>
                      <a:srgbClr val="0062A5"/>
                    </a:solidFill>
                  </a:tcPr>
                </a:tc>
                <a:tc>
                  <a:txBody>
                    <a:bodyPr/>
                    <a:lstStyle/>
                    <a:p>
                      <a:pPr algn="just">
                        <a:spcAft>
                          <a:spcPts val="0"/>
                        </a:spcAft>
                      </a:pPr>
                      <a:r>
                        <a:rPr lang="es-ES" sz="1100" b="1" dirty="0" smtClean="0">
                          <a:solidFill>
                            <a:srgbClr val="FFFFFF"/>
                          </a:solidFill>
                          <a:latin typeface="Arial Narrow"/>
                          <a:ea typeface="Times New Roman"/>
                          <a:cs typeface="Arial"/>
                        </a:rPr>
                        <a:t>LA</a:t>
                      </a:r>
                      <a:r>
                        <a:rPr lang="es-ES" sz="1100" b="1" baseline="0" dirty="0" smtClean="0">
                          <a:solidFill>
                            <a:srgbClr val="FFFFFF"/>
                          </a:solidFill>
                          <a:latin typeface="Arial Narrow"/>
                          <a:ea typeface="Times New Roman"/>
                          <a:cs typeface="Arial"/>
                        </a:rPr>
                        <a:t> VOCACIÓN DEL </a:t>
                      </a:r>
                      <a:r>
                        <a:rPr lang="es-ES" sz="1100" b="1" dirty="0" smtClean="0">
                          <a:solidFill>
                            <a:srgbClr val="FFFFFF"/>
                          </a:solidFill>
                          <a:latin typeface="Arial Narrow"/>
                          <a:ea typeface="Times New Roman"/>
                          <a:cs typeface="Arial"/>
                        </a:rPr>
                        <a:t>MATRIMONIO</a:t>
                      </a:r>
                      <a:endParaRPr lang="es-MX" sz="1100" dirty="0">
                        <a:latin typeface="Times New Roman"/>
                        <a:ea typeface="Times New Roman"/>
                        <a:cs typeface="Times New Roman"/>
                      </a:endParaRPr>
                    </a:p>
                  </a:txBody>
                  <a:tcPr marL="10325" marR="10325" marT="10325" marB="10325" anchor="ctr">
                    <a:lnL>
                      <a:noFill/>
                    </a:lnL>
                    <a:lnR>
                      <a:noFill/>
                    </a:lnR>
                    <a:lnT>
                      <a:noFill/>
                    </a:lnT>
                    <a:lnB>
                      <a:noFill/>
                    </a:lnB>
                    <a:solidFill>
                      <a:schemeClr val="accent5">
                        <a:lumMod val="50000"/>
                      </a:schemeClr>
                    </a:solidFill>
                  </a:tcPr>
                </a:tc>
              </a:tr>
              <a:tr h="598862">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0325" marR="10325" marT="10325" marB="10325"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Hoy vamos a hablar de la vocación matrimonial y la vocación de ser padre. Descubriremos que es necesario un equilibrio en la dedicación al matrimonio y a los hijos para poder disfrutar de una mejor relación familiar. Hay varias evidencias de quien no tiene la vocación de ser padre y es importante poder reconocerlas para así labrar a nuestros hijos como un escultor lo hace con una piedra y poder tener una familia feliz. </a:t>
                      </a:r>
                      <a:endParaRPr lang="es-MX" sz="1100">
                        <a:latin typeface="Times New Roman"/>
                        <a:ea typeface="Times New Roman"/>
                        <a:cs typeface="Times New Roman"/>
                      </a:endParaRPr>
                    </a:p>
                  </a:txBody>
                  <a:tcPr marL="10325" marR="10325" marT="10325" marB="10325" anchor="ctr">
                    <a:lnL>
                      <a:noFill/>
                    </a:lnL>
                    <a:lnR>
                      <a:noFill/>
                    </a:lnR>
                    <a:lnT>
                      <a:noFill/>
                    </a:lnT>
                    <a:lnB>
                      <a:noFill/>
                    </a:lnB>
                    <a:solidFill>
                      <a:srgbClr val="FFFFFF"/>
                    </a:solidFill>
                  </a:tcPr>
                </a:tc>
              </a:tr>
              <a:tr h="103252">
                <a:tc>
                  <a:txBody>
                    <a:bodyPr/>
                    <a:lstStyle/>
                    <a:p>
                      <a:pPr algn="ctr">
                        <a:spcAft>
                          <a:spcPts val="0"/>
                        </a:spcAft>
                      </a:pPr>
                      <a:r>
                        <a:rPr lang="es-ES" sz="1100" b="1">
                          <a:solidFill>
                            <a:srgbClr val="FFFFFF"/>
                          </a:solidFill>
                          <a:latin typeface="Arial Narrow"/>
                          <a:ea typeface="Times New Roman"/>
                          <a:cs typeface="Arial"/>
                        </a:rPr>
                        <a:t>0126</a:t>
                      </a:r>
                      <a:endParaRPr lang="es-MX" sz="1100">
                        <a:latin typeface="Times New Roman"/>
                        <a:ea typeface="Times New Roman"/>
                        <a:cs typeface="Times New Roman"/>
                      </a:endParaRPr>
                    </a:p>
                  </a:txBody>
                  <a:tcPr marL="10325" marR="10325" marT="10325" marB="10325" anchor="ctr">
                    <a:lnL>
                      <a:noFill/>
                    </a:lnL>
                    <a:lnR>
                      <a:noFill/>
                    </a:lnR>
                    <a:lnT>
                      <a:noFill/>
                    </a:lnT>
                    <a:lnB>
                      <a:noFill/>
                    </a:lnB>
                    <a:solidFill>
                      <a:srgbClr val="0062A5"/>
                    </a:solidFill>
                  </a:tcPr>
                </a:tc>
                <a:tc>
                  <a:txBody>
                    <a:bodyPr/>
                    <a:lstStyle/>
                    <a:p>
                      <a:pPr algn="just">
                        <a:spcAft>
                          <a:spcPts val="0"/>
                        </a:spcAft>
                      </a:pPr>
                      <a:r>
                        <a:rPr lang="es-ES" sz="1100" b="1" dirty="0" smtClean="0">
                          <a:solidFill>
                            <a:srgbClr val="FFFFFF"/>
                          </a:solidFill>
                          <a:latin typeface="Arial Narrow"/>
                          <a:ea typeface="Times New Roman"/>
                          <a:cs typeface="Arial"/>
                        </a:rPr>
                        <a:t> LA AUTOESTIMA DE LOS </a:t>
                      </a:r>
                      <a:r>
                        <a:rPr lang="es-ES" sz="1100" b="1" dirty="0">
                          <a:solidFill>
                            <a:srgbClr val="FFFFFF"/>
                          </a:solidFill>
                          <a:latin typeface="Arial Narrow"/>
                          <a:ea typeface="Times New Roman"/>
                          <a:cs typeface="Arial"/>
                        </a:rPr>
                        <a:t>NIÑOS </a:t>
                      </a:r>
                      <a:endParaRPr lang="es-MX" sz="1100" dirty="0">
                        <a:latin typeface="Times New Roman"/>
                        <a:ea typeface="Times New Roman"/>
                        <a:cs typeface="Times New Roman"/>
                      </a:endParaRPr>
                    </a:p>
                  </a:txBody>
                  <a:tcPr marL="10325" marR="10325" marT="10325" marB="10325" anchor="ctr">
                    <a:lnL>
                      <a:noFill/>
                    </a:lnL>
                    <a:lnR>
                      <a:noFill/>
                    </a:lnR>
                    <a:lnT>
                      <a:noFill/>
                    </a:lnT>
                    <a:lnB>
                      <a:noFill/>
                    </a:lnB>
                    <a:solidFill>
                      <a:schemeClr val="accent5">
                        <a:lumMod val="50000"/>
                      </a:schemeClr>
                    </a:solidFill>
                  </a:tcPr>
                </a:tc>
              </a:tr>
              <a:tr h="681463">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0325" marR="10325" marT="10325" marB="10325"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El ser humano, por el hecho de ser persona, tiene un valor incalculable. No importa su cultura, su contexto social, ni su edad. En este programa los padres reconocerán el valor de sus hijos, y aprenderán a promover la verdadera autoestima que lleva a los niños a sentirse seguros y felices en sí mismos, gracias a la convivencia cotidiana con los padres, el buen ejemplo y la actitud positiva que se les transmita a lo largo de su infancia. </a:t>
                      </a:r>
                      <a:endParaRPr lang="es-MX" sz="1100">
                        <a:latin typeface="Times New Roman"/>
                        <a:ea typeface="Times New Roman"/>
                        <a:cs typeface="Times New Roman"/>
                      </a:endParaRPr>
                    </a:p>
                  </a:txBody>
                  <a:tcPr marL="10325" marR="10325" marT="10325" marB="10325" anchor="ctr">
                    <a:lnL>
                      <a:noFill/>
                    </a:lnL>
                    <a:lnR>
                      <a:noFill/>
                    </a:lnR>
                    <a:lnT>
                      <a:noFill/>
                    </a:lnT>
                    <a:lnB>
                      <a:noFill/>
                    </a:lnB>
                    <a:solidFill>
                      <a:srgbClr val="FFFFFF"/>
                    </a:solidFill>
                  </a:tcPr>
                </a:tc>
              </a:tr>
              <a:tr h="103252">
                <a:tc>
                  <a:txBody>
                    <a:bodyPr/>
                    <a:lstStyle/>
                    <a:p>
                      <a:pPr algn="ctr">
                        <a:spcAft>
                          <a:spcPts val="0"/>
                        </a:spcAft>
                      </a:pPr>
                      <a:r>
                        <a:rPr lang="es-ES" sz="1100" b="1">
                          <a:solidFill>
                            <a:srgbClr val="FFFFFF"/>
                          </a:solidFill>
                          <a:latin typeface="Arial Narrow"/>
                          <a:ea typeface="Times New Roman"/>
                          <a:cs typeface="Arial"/>
                        </a:rPr>
                        <a:t>0127</a:t>
                      </a:r>
                      <a:endParaRPr lang="es-MX" sz="1100">
                        <a:latin typeface="Times New Roman"/>
                        <a:ea typeface="Times New Roman"/>
                        <a:cs typeface="Times New Roman"/>
                      </a:endParaRPr>
                    </a:p>
                  </a:txBody>
                  <a:tcPr marL="10325" marR="10325" marT="10325" marB="10325" anchor="ctr">
                    <a:lnL>
                      <a:noFill/>
                    </a:lnL>
                    <a:lnR>
                      <a:noFill/>
                    </a:lnR>
                    <a:lnT>
                      <a:noFill/>
                    </a:lnT>
                    <a:lnB>
                      <a:noFill/>
                    </a:lnB>
                    <a:solidFill>
                      <a:srgbClr val="0062A5"/>
                    </a:solidFill>
                  </a:tcPr>
                </a:tc>
                <a:tc>
                  <a:txBody>
                    <a:bodyPr/>
                    <a:lstStyle/>
                    <a:p>
                      <a:pPr algn="just">
                        <a:spcAft>
                          <a:spcPts val="0"/>
                        </a:spcAft>
                      </a:pPr>
                      <a:r>
                        <a:rPr lang="es-ES" sz="1100" b="1" dirty="0" smtClean="0">
                          <a:solidFill>
                            <a:srgbClr val="FFFFFF"/>
                          </a:solidFill>
                          <a:latin typeface="Arial Narrow"/>
                          <a:ea typeface="Times New Roman"/>
                          <a:cs typeface="Arial"/>
                        </a:rPr>
                        <a:t>LA FORMACIÓN DEL</a:t>
                      </a:r>
                      <a:r>
                        <a:rPr lang="es-ES" sz="1100" b="1" baseline="0" dirty="0" smtClean="0">
                          <a:solidFill>
                            <a:srgbClr val="FFFFFF"/>
                          </a:solidFill>
                          <a:latin typeface="Arial Narrow"/>
                          <a:ea typeface="Times New Roman"/>
                          <a:cs typeface="Arial"/>
                        </a:rPr>
                        <a:t> </a:t>
                      </a:r>
                      <a:r>
                        <a:rPr lang="es-ES" sz="1100" b="1" dirty="0" smtClean="0">
                          <a:solidFill>
                            <a:srgbClr val="FFFFFF"/>
                          </a:solidFill>
                          <a:latin typeface="Arial Narrow"/>
                          <a:ea typeface="Times New Roman"/>
                          <a:cs typeface="Arial"/>
                        </a:rPr>
                        <a:t>CARÁCTER </a:t>
                      </a:r>
                      <a:r>
                        <a:rPr lang="es-ES" sz="1100" b="1" dirty="0">
                          <a:solidFill>
                            <a:srgbClr val="FFFFFF"/>
                          </a:solidFill>
                          <a:latin typeface="Arial Narrow"/>
                          <a:ea typeface="Times New Roman"/>
                          <a:cs typeface="Arial"/>
                        </a:rPr>
                        <a:t>DE LOS NIÑOS I: La obediencia y la perseverancia </a:t>
                      </a:r>
                      <a:endParaRPr lang="es-MX" sz="1100" dirty="0">
                        <a:latin typeface="Times New Roman"/>
                        <a:ea typeface="Times New Roman"/>
                        <a:cs typeface="Times New Roman"/>
                      </a:endParaRPr>
                    </a:p>
                  </a:txBody>
                  <a:tcPr marL="10325" marR="10325" marT="10325" marB="10325" anchor="ctr">
                    <a:lnL>
                      <a:noFill/>
                    </a:lnL>
                    <a:lnR>
                      <a:noFill/>
                    </a:lnR>
                    <a:lnT>
                      <a:noFill/>
                    </a:lnT>
                    <a:lnB>
                      <a:noFill/>
                    </a:lnB>
                    <a:solidFill>
                      <a:schemeClr val="accent5">
                        <a:lumMod val="50000"/>
                      </a:schemeClr>
                    </a:solidFill>
                  </a:tcPr>
                </a:tc>
              </a:tr>
              <a:tr h="516260">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0325" marR="10325" marT="10325" marB="10325"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Los padres que aman y valoran a sus hijos, los estarán capacitando para ser personas de carácter el día de mañana, que obedezcan por convicción, y que enfrenten las circunstancias adversas ante las cuales otros sucumben y fracasan. La obediencia y la perseverancia marcarán la diferencia entre formar personas de éxito o de fracaso en la vida. </a:t>
                      </a:r>
                      <a:endParaRPr lang="es-MX" sz="1100" dirty="0">
                        <a:latin typeface="Times New Roman"/>
                        <a:ea typeface="Times New Roman"/>
                        <a:cs typeface="Times New Roman"/>
                      </a:endParaRPr>
                    </a:p>
                  </a:txBody>
                  <a:tcPr marL="10325" marR="10325" marT="10325" marB="10325" anchor="ctr">
                    <a:lnL>
                      <a:noFill/>
                    </a:lnL>
                    <a:lnR>
                      <a:noFill/>
                    </a:lnR>
                    <a:lnT>
                      <a:noFill/>
                    </a:lnT>
                    <a:lnB>
                      <a:noFill/>
                    </a:lnB>
                    <a:solidFill>
                      <a:srgbClr val="FFFFFF"/>
                    </a:solidFill>
                  </a:tcPr>
                </a:tc>
              </a:tr>
            </a:tbl>
          </a:graphicData>
        </a:graphic>
      </p:graphicFrame>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3891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8" name="7 Tabla"/>
          <p:cNvGraphicFramePr>
            <a:graphicFrameLocks noGrp="1"/>
          </p:cNvGraphicFramePr>
          <p:nvPr/>
        </p:nvGraphicFramePr>
        <p:xfrm>
          <a:off x="1144588" y="1506539"/>
          <a:ext cx="7634288" cy="3321627"/>
        </p:xfrm>
        <a:graphic>
          <a:graphicData uri="http://schemas.openxmlformats.org/drawingml/2006/table">
            <a:tbl>
              <a:tblPr/>
              <a:tblGrid>
                <a:gridCol w="641332"/>
                <a:gridCol w="6992956"/>
              </a:tblGrid>
              <a:tr h="167671">
                <a:tc>
                  <a:txBody>
                    <a:bodyPr/>
                    <a:lstStyle/>
                    <a:p>
                      <a:pPr algn="ctr">
                        <a:spcAft>
                          <a:spcPts val="0"/>
                        </a:spcAft>
                      </a:pPr>
                      <a:r>
                        <a:rPr lang="es-ES" sz="1100" b="1" dirty="0" smtClean="0">
                          <a:solidFill>
                            <a:srgbClr val="FFFFFF"/>
                          </a:solidFill>
                          <a:latin typeface="Arial Narrow"/>
                          <a:ea typeface="Times New Roman"/>
                          <a:cs typeface="Arial"/>
                        </a:rPr>
                        <a:t>0128</a:t>
                      </a:r>
                      <a:endParaRPr lang="es-MX" sz="1100" dirty="0">
                        <a:latin typeface="Times New Roman"/>
                        <a:ea typeface="Times New Roman"/>
                        <a:cs typeface="Times New Roman"/>
                      </a:endParaRPr>
                    </a:p>
                  </a:txBody>
                  <a:tcPr marL="14854" marR="14854" marT="14854" marB="14854" anchor="ctr">
                    <a:lnL>
                      <a:noFill/>
                    </a:lnL>
                    <a:lnR>
                      <a:noFill/>
                    </a:lnR>
                    <a:lnT>
                      <a:noFill/>
                    </a:lnT>
                    <a:lnB>
                      <a:noFill/>
                    </a:lnB>
                    <a:solidFill>
                      <a:srgbClr val="0062A5"/>
                    </a:solidFill>
                  </a:tcPr>
                </a:tc>
                <a:tc>
                  <a:txBody>
                    <a:bodyPr/>
                    <a:lstStyle/>
                    <a:p>
                      <a:pPr algn="just">
                        <a:spcAft>
                          <a:spcPts val="0"/>
                        </a:spcAft>
                      </a:pPr>
                      <a:r>
                        <a:rPr lang="es-ES" sz="1100" b="1" dirty="0" smtClean="0">
                          <a:solidFill>
                            <a:srgbClr val="FFFFFF"/>
                          </a:solidFill>
                          <a:latin typeface="Arial Narrow"/>
                          <a:ea typeface="Times New Roman"/>
                          <a:cs typeface="Arial"/>
                        </a:rPr>
                        <a:t>LA FORMACIÓN DEL CARÁCTER </a:t>
                      </a:r>
                      <a:r>
                        <a:rPr lang="es-ES" sz="1100" b="1" dirty="0">
                          <a:solidFill>
                            <a:srgbClr val="FFFFFF"/>
                          </a:solidFill>
                          <a:latin typeface="Arial Narrow"/>
                          <a:ea typeface="Times New Roman"/>
                          <a:cs typeface="Arial"/>
                        </a:rPr>
                        <a:t>DE LOS NIÑOS II: Las pasiones </a:t>
                      </a:r>
                      <a:endParaRPr lang="es-MX" sz="1100" dirty="0">
                        <a:latin typeface="Times New Roman"/>
                        <a:ea typeface="Times New Roman"/>
                        <a:cs typeface="Times New Roman"/>
                      </a:endParaRPr>
                    </a:p>
                  </a:txBody>
                  <a:tcPr marL="14854" marR="14854" marT="14854" marB="14854" anchor="ctr">
                    <a:lnL>
                      <a:noFill/>
                    </a:lnL>
                    <a:lnR>
                      <a:noFill/>
                    </a:lnR>
                    <a:lnT>
                      <a:noFill/>
                    </a:lnT>
                    <a:lnB>
                      <a:noFill/>
                    </a:lnB>
                    <a:solidFill>
                      <a:schemeClr val="accent5">
                        <a:lumMod val="50000"/>
                      </a:schemeClr>
                    </a:solidFill>
                  </a:tcPr>
                </a:tc>
              </a:tr>
              <a:tr h="598697">
                <a:tc>
                  <a:txBody>
                    <a:bodyPr/>
                    <a:lstStyle/>
                    <a:p>
                      <a:pPr algn="just">
                        <a:spcAft>
                          <a:spcPts val="0"/>
                        </a:spcAft>
                      </a:pPr>
                      <a:r>
                        <a:rPr lang="es-ES" sz="1100" dirty="0">
                          <a:latin typeface="Arial Narrow"/>
                          <a:ea typeface="Times New Roman"/>
                          <a:cs typeface="Arial"/>
                        </a:rPr>
                        <a:t> </a:t>
                      </a:r>
                      <a:endParaRPr lang="es-MX" sz="1100" dirty="0">
                        <a:latin typeface="Times New Roman"/>
                        <a:ea typeface="Times New Roman"/>
                        <a:cs typeface="Times New Roman"/>
                      </a:endParaRPr>
                    </a:p>
                  </a:txBody>
                  <a:tcPr marL="14854" marR="14854" marT="14854" marB="14854"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La formación del carácter en los niños es muy importante, porque serán personas de éxito o fracaso en la vida. Para ello se requiere padres que ayuden a formar en sus hijos un carácter estable que tenga control de sus emociones y pasiones. En este programa aprenderá como formar el carácter en sus hijos e instruirlos desde pequeños para que gobiernen sus emociones, impulsos y deseos. </a:t>
                      </a:r>
                      <a:endParaRPr lang="es-MX" sz="1100" dirty="0">
                        <a:latin typeface="Times New Roman"/>
                        <a:ea typeface="Times New Roman"/>
                        <a:cs typeface="Times New Roman"/>
                      </a:endParaRPr>
                    </a:p>
                  </a:txBody>
                  <a:tcPr marL="14854" marR="14854" marT="14854" marB="14854" anchor="ctr">
                    <a:lnL>
                      <a:noFill/>
                    </a:lnL>
                    <a:lnR>
                      <a:noFill/>
                    </a:lnR>
                    <a:lnT>
                      <a:noFill/>
                    </a:lnT>
                    <a:lnB>
                      <a:noFill/>
                    </a:lnB>
                    <a:solidFill>
                      <a:srgbClr val="FFFFFF"/>
                    </a:solidFill>
                  </a:tcPr>
                </a:tc>
              </a:tr>
              <a:tr h="197722">
                <a:tc>
                  <a:txBody>
                    <a:bodyPr/>
                    <a:lstStyle/>
                    <a:p>
                      <a:pPr algn="ctr">
                        <a:spcAft>
                          <a:spcPts val="0"/>
                        </a:spcAft>
                      </a:pPr>
                      <a:r>
                        <a:rPr lang="es-ES" sz="1100" b="1">
                          <a:solidFill>
                            <a:srgbClr val="FFFFFF"/>
                          </a:solidFill>
                          <a:latin typeface="Arial Narrow"/>
                          <a:ea typeface="Times New Roman"/>
                          <a:cs typeface="Arial"/>
                        </a:rPr>
                        <a:t>0129</a:t>
                      </a:r>
                      <a:endParaRPr lang="es-MX" sz="1100">
                        <a:latin typeface="Times New Roman"/>
                        <a:ea typeface="Times New Roman"/>
                        <a:cs typeface="Times New Roman"/>
                      </a:endParaRPr>
                    </a:p>
                  </a:txBody>
                  <a:tcPr marL="14854" marR="14854" marT="14854" marB="14854" anchor="ctr">
                    <a:lnL>
                      <a:noFill/>
                    </a:lnL>
                    <a:lnR>
                      <a:noFill/>
                    </a:lnR>
                    <a:lnT>
                      <a:noFill/>
                    </a:lnT>
                    <a:lnB>
                      <a:noFill/>
                    </a:lnB>
                    <a:solidFill>
                      <a:srgbClr val="0062A5"/>
                    </a:solidFill>
                  </a:tcPr>
                </a:tc>
                <a:tc>
                  <a:txBody>
                    <a:bodyPr/>
                    <a:lstStyle/>
                    <a:p>
                      <a:pPr algn="just">
                        <a:spcAft>
                          <a:spcPts val="0"/>
                        </a:spcAft>
                      </a:pPr>
                      <a:r>
                        <a:rPr kumimoji="0" lang="es-MX" sz="1100" b="1" kern="1200" dirty="0" smtClean="0">
                          <a:solidFill>
                            <a:srgbClr val="FFFFFF"/>
                          </a:solidFill>
                          <a:latin typeface="Arial Narrow"/>
                          <a:ea typeface="Times New Roman"/>
                          <a:cs typeface="Arial"/>
                        </a:rPr>
                        <a:t>LA DEPRESIÓN POST-PARTO</a:t>
                      </a:r>
                      <a:endParaRPr kumimoji="0" lang="es-MX" sz="1100" b="1" kern="1200" dirty="0">
                        <a:solidFill>
                          <a:srgbClr val="FFFFFF"/>
                        </a:solidFill>
                        <a:latin typeface="Arial Narrow"/>
                        <a:ea typeface="Times New Roman"/>
                        <a:cs typeface="Arial"/>
                      </a:endParaRPr>
                    </a:p>
                  </a:txBody>
                  <a:tcPr marL="14854" marR="14854" marT="14854" marB="14854" anchor="ctr">
                    <a:lnL>
                      <a:noFill/>
                    </a:lnL>
                    <a:lnR>
                      <a:noFill/>
                    </a:lnR>
                    <a:lnT>
                      <a:noFill/>
                    </a:lnT>
                    <a:lnB>
                      <a:noFill/>
                    </a:lnB>
                    <a:solidFill>
                      <a:schemeClr val="accent5">
                        <a:lumMod val="50000"/>
                      </a:schemeClr>
                    </a:solidFill>
                  </a:tcPr>
                </a:tc>
              </a:tr>
              <a:tr h="598697">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854" marR="14854" marT="14854" marB="14854"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Después del alumbramiento, la madre puede experimentar un período transitorio de melancolía por su estado de maternidad actual, lo cual es bastante frecuente y natural. Sin embargo, es muy preocupante que este período se prolongue ya que puede ser el origen de una depresión mayor conocido como depresión post-parto, que si no es atendida correctamente, puede llegar a desencadenar grandes trastornos en el hogar. </a:t>
                      </a:r>
                      <a:endParaRPr lang="es-MX" sz="1100" dirty="0">
                        <a:latin typeface="Times New Roman"/>
                        <a:ea typeface="Times New Roman"/>
                        <a:cs typeface="Times New Roman"/>
                      </a:endParaRPr>
                    </a:p>
                  </a:txBody>
                  <a:tcPr marL="14854" marR="14854" marT="14854" marB="14854" anchor="ctr">
                    <a:lnL>
                      <a:noFill/>
                    </a:lnL>
                    <a:lnR>
                      <a:noFill/>
                    </a:lnR>
                    <a:lnT>
                      <a:noFill/>
                    </a:lnT>
                    <a:lnB>
                      <a:noFill/>
                    </a:lnB>
                    <a:solidFill>
                      <a:srgbClr val="FFFFFF"/>
                    </a:solidFill>
                  </a:tcPr>
                </a:tc>
              </a:tr>
              <a:tr h="167671">
                <a:tc>
                  <a:txBody>
                    <a:bodyPr/>
                    <a:lstStyle/>
                    <a:p>
                      <a:pPr algn="ctr">
                        <a:spcAft>
                          <a:spcPts val="0"/>
                        </a:spcAft>
                      </a:pPr>
                      <a:r>
                        <a:rPr lang="es-ES" sz="1100" b="1">
                          <a:solidFill>
                            <a:srgbClr val="FFFFFF"/>
                          </a:solidFill>
                          <a:latin typeface="Arial Narrow"/>
                          <a:ea typeface="Times New Roman"/>
                          <a:cs typeface="Arial"/>
                        </a:rPr>
                        <a:t>0130</a:t>
                      </a:r>
                      <a:endParaRPr lang="es-MX" sz="1100">
                        <a:latin typeface="Times New Roman"/>
                        <a:ea typeface="Times New Roman"/>
                        <a:cs typeface="Times New Roman"/>
                      </a:endParaRPr>
                    </a:p>
                  </a:txBody>
                  <a:tcPr marL="14854" marR="14854" marT="14854" marB="14854" anchor="ctr">
                    <a:lnL>
                      <a:noFill/>
                    </a:lnL>
                    <a:lnR>
                      <a:noFill/>
                    </a:lnR>
                    <a:lnT>
                      <a:noFill/>
                    </a:lnT>
                    <a:lnB>
                      <a:noFill/>
                    </a:lnB>
                    <a:solidFill>
                      <a:srgbClr val="0062A5"/>
                    </a:solidFill>
                  </a:tcPr>
                </a:tc>
                <a:tc>
                  <a:txBody>
                    <a:bodyPr/>
                    <a:lstStyle/>
                    <a:p>
                      <a:pPr algn="just">
                        <a:spcAft>
                          <a:spcPts val="0"/>
                        </a:spcAft>
                      </a:pPr>
                      <a:r>
                        <a:rPr lang="es-ES" sz="1100" b="1" dirty="0" smtClean="0">
                          <a:solidFill>
                            <a:srgbClr val="FFFFFF"/>
                          </a:solidFill>
                          <a:latin typeface="Arial Narrow"/>
                          <a:ea typeface="Times New Roman"/>
                          <a:cs typeface="Arial"/>
                        </a:rPr>
                        <a:t> LA PILDORA DEL DÍA </a:t>
                      </a:r>
                      <a:r>
                        <a:rPr lang="es-ES" sz="1100" b="1" dirty="0">
                          <a:solidFill>
                            <a:srgbClr val="FFFFFF"/>
                          </a:solidFill>
                          <a:latin typeface="Arial Narrow"/>
                          <a:ea typeface="Times New Roman"/>
                          <a:cs typeface="Arial"/>
                        </a:rPr>
                        <a:t>SIGUIENTE </a:t>
                      </a:r>
                      <a:endParaRPr lang="es-MX" sz="1100" dirty="0">
                        <a:latin typeface="Times New Roman"/>
                        <a:ea typeface="Times New Roman"/>
                        <a:cs typeface="Times New Roman"/>
                      </a:endParaRPr>
                    </a:p>
                  </a:txBody>
                  <a:tcPr marL="14854" marR="14854" marT="14854" marB="14854" anchor="ctr">
                    <a:lnL>
                      <a:noFill/>
                    </a:lnL>
                    <a:lnR>
                      <a:noFill/>
                    </a:lnR>
                    <a:lnT>
                      <a:noFill/>
                    </a:lnT>
                    <a:lnB>
                      <a:noFill/>
                    </a:lnB>
                    <a:solidFill>
                      <a:schemeClr val="accent5">
                        <a:lumMod val="50000"/>
                      </a:schemeClr>
                    </a:solidFill>
                  </a:tcPr>
                </a:tc>
              </a:tr>
              <a:tr h="516118">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854" marR="14854" marT="14854" marB="14854"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Actualmente existe la controversia de saber qué tan cierto es que la píldora del día siguiente no es abortiva. En este programa conocerá las razones médicas de lo que contiene la píldora, sus funciones y consecuencias, y usted analice este tema de actualidad y no se deje llevar por la publicidad y promoción que le dan a la píldora como método anticonceptivo. </a:t>
                      </a:r>
                      <a:endParaRPr lang="es-MX" sz="1100" dirty="0">
                        <a:latin typeface="Times New Roman"/>
                        <a:ea typeface="Times New Roman"/>
                        <a:cs typeface="Times New Roman"/>
                      </a:endParaRPr>
                    </a:p>
                  </a:txBody>
                  <a:tcPr marL="14854" marR="14854" marT="14854" marB="14854" anchor="ctr">
                    <a:lnL>
                      <a:noFill/>
                    </a:lnL>
                    <a:lnR>
                      <a:noFill/>
                    </a:lnR>
                    <a:lnT>
                      <a:noFill/>
                    </a:lnT>
                    <a:lnB>
                      <a:noFill/>
                    </a:lnB>
                    <a:solidFill>
                      <a:srgbClr val="FFFFFF"/>
                    </a:solidFill>
                  </a:tcPr>
                </a:tc>
              </a:tr>
              <a:tr h="167671">
                <a:tc>
                  <a:txBody>
                    <a:bodyPr/>
                    <a:lstStyle/>
                    <a:p>
                      <a:pPr algn="ctr">
                        <a:spcAft>
                          <a:spcPts val="0"/>
                        </a:spcAft>
                      </a:pPr>
                      <a:r>
                        <a:rPr lang="es-ES" sz="1100" b="1">
                          <a:solidFill>
                            <a:srgbClr val="FFFFFF"/>
                          </a:solidFill>
                          <a:latin typeface="Arial Narrow"/>
                          <a:ea typeface="Times New Roman"/>
                          <a:cs typeface="Arial"/>
                        </a:rPr>
                        <a:t>0131</a:t>
                      </a:r>
                      <a:endParaRPr lang="es-MX" sz="1100">
                        <a:latin typeface="Times New Roman"/>
                        <a:ea typeface="Times New Roman"/>
                        <a:cs typeface="Times New Roman"/>
                      </a:endParaRPr>
                    </a:p>
                  </a:txBody>
                  <a:tcPr marL="14854" marR="14854" marT="14854" marB="14854"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EL VIRUS DEL PAPILOMA HUMANO (VPH) </a:t>
                      </a:r>
                      <a:endParaRPr lang="es-MX" sz="1100" dirty="0">
                        <a:latin typeface="Times New Roman"/>
                        <a:ea typeface="Times New Roman"/>
                        <a:cs typeface="Times New Roman"/>
                      </a:endParaRPr>
                    </a:p>
                  </a:txBody>
                  <a:tcPr marL="14854" marR="14854" marT="14854" marB="14854" anchor="ctr">
                    <a:lnL>
                      <a:noFill/>
                    </a:lnL>
                    <a:lnR>
                      <a:noFill/>
                    </a:lnR>
                    <a:lnT>
                      <a:noFill/>
                    </a:lnT>
                    <a:lnB>
                      <a:noFill/>
                    </a:lnB>
                    <a:solidFill>
                      <a:schemeClr val="accent5">
                        <a:lumMod val="50000"/>
                      </a:schemeClr>
                    </a:solidFill>
                  </a:tcPr>
                </a:tc>
              </a:tr>
              <a:tr h="681276">
                <a:tc>
                  <a:txBody>
                    <a:bodyPr/>
                    <a:lstStyle/>
                    <a:p>
                      <a:pPr algn="just">
                        <a:spcAft>
                          <a:spcPts val="0"/>
                        </a:spcAft>
                      </a:pPr>
                      <a:endParaRPr lang="es-ES" sz="1100" dirty="0" smtClean="0">
                        <a:latin typeface="Arial Narrow"/>
                        <a:ea typeface="Times New Roman"/>
                        <a:cs typeface="Arial"/>
                      </a:endParaRPr>
                    </a:p>
                  </a:txBody>
                  <a:tcPr marL="14854" marR="14854" marT="14854" marB="14854"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Existen cierta variedad de virus conocidos como “virus del papiloma humano” (VPH) que en la actualidad han causado alarmantes cifras de muerte, especialmente en mujeres de alrededor de los 20 años quienes al ser infectadas de este virus por transmisión sexual, pierden la vida a causa del cáncer </a:t>
                      </a:r>
                      <a:r>
                        <a:rPr lang="es-ES" sz="1100" dirty="0" err="1">
                          <a:solidFill>
                            <a:srgbClr val="000000"/>
                          </a:solidFill>
                          <a:latin typeface="Arial Narrow"/>
                          <a:ea typeface="Times New Roman"/>
                          <a:cs typeface="Arial"/>
                        </a:rPr>
                        <a:t>cérvico</a:t>
                      </a:r>
                      <a:r>
                        <a:rPr lang="es-ES" sz="1100" dirty="0">
                          <a:solidFill>
                            <a:srgbClr val="000000"/>
                          </a:solidFill>
                          <a:latin typeface="Arial Narrow"/>
                          <a:ea typeface="Times New Roman"/>
                          <a:cs typeface="Arial"/>
                        </a:rPr>
                        <a:t> uterino que este virus les causa. Llevar una vida de desorden sexual puede cobrar facturas muy </a:t>
                      </a:r>
                      <a:r>
                        <a:rPr lang="es-ES" sz="1100" dirty="0" smtClean="0">
                          <a:solidFill>
                            <a:srgbClr val="000000"/>
                          </a:solidFill>
                          <a:latin typeface="Arial Narrow"/>
                          <a:ea typeface="Times New Roman"/>
                          <a:cs typeface="Arial"/>
                        </a:rPr>
                        <a:t>caras </a:t>
                      </a:r>
                      <a:r>
                        <a:rPr lang="es-ES" sz="1100" dirty="0">
                          <a:solidFill>
                            <a:srgbClr val="000000"/>
                          </a:solidFill>
                          <a:latin typeface="Arial Narrow"/>
                          <a:ea typeface="Times New Roman"/>
                          <a:cs typeface="Arial"/>
                        </a:rPr>
                        <a:t>con daños serios e irreversibles. </a:t>
                      </a:r>
                      <a:endParaRPr lang="es-MX" sz="1100" dirty="0">
                        <a:latin typeface="Times New Roman"/>
                        <a:ea typeface="Times New Roman"/>
                        <a:cs typeface="Times New Roman"/>
                      </a:endParaRPr>
                    </a:p>
                  </a:txBody>
                  <a:tcPr marL="14854" marR="14854" marT="14854" marB="14854" anchor="ctr">
                    <a:lnL>
                      <a:noFill/>
                    </a:lnL>
                    <a:lnR>
                      <a:noFill/>
                    </a:lnR>
                    <a:lnT>
                      <a:noFill/>
                    </a:lnT>
                    <a:lnB>
                      <a:noFill/>
                    </a:lnB>
                    <a:solidFill>
                      <a:srgbClr val="FFFFFF"/>
                    </a:solidFill>
                  </a:tcPr>
                </a:tc>
              </a:tr>
            </a:tbl>
          </a:graphicData>
        </a:graphic>
      </p:graphicFrame>
      <p:sp>
        <p:nvSpPr>
          <p:cNvPr id="38915"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1" name="10 Tabla"/>
          <p:cNvGraphicFramePr>
            <a:graphicFrameLocks noGrp="1"/>
          </p:cNvGraphicFramePr>
          <p:nvPr/>
        </p:nvGraphicFramePr>
        <p:xfrm>
          <a:off x="1144587" y="4857760"/>
          <a:ext cx="7634287" cy="1661160"/>
        </p:xfrm>
        <a:graphic>
          <a:graphicData uri="http://schemas.openxmlformats.org/drawingml/2006/table">
            <a:tbl>
              <a:tblPr/>
              <a:tblGrid>
                <a:gridCol w="628451"/>
                <a:gridCol w="7005836"/>
              </a:tblGrid>
              <a:tr h="0">
                <a:tc>
                  <a:txBody>
                    <a:bodyPr/>
                    <a:lstStyle/>
                    <a:p>
                      <a:pPr algn="ctr">
                        <a:spcAft>
                          <a:spcPts val="0"/>
                        </a:spcAft>
                      </a:pPr>
                      <a:r>
                        <a:rPr lang="es-ES" sz="1100" b="1" dirty="0">
                          <a:solidFill>
                            <a:srgbClr val="FFFFFF"/>
                          </a:solidFill>
                          <a:latin typeface="Arial Narrow"/>
                          <a:ea typeface="Times New Roman"/>
                          <a:cs typeface="Arial"/>
                        </a:rPr>
                        <a:t>0132</a:t>
                      </a:r>
                      <a:endParaRPr lang="es-MX" sz="1100" dirty="0">
                        <a:latin typeface="Times New Roman"/>
                        <a:ea typeface="Times New Roman"/>
                        <a:cs typeface="Times New Roman"/>
                      </a:endParaRPr>
                    </a:p>
                  </a:txBody>
                  <a:tcPr marL="19050" marR="19050" marT="19050" marB="19050"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TRASTORNOS DE SALUD MENTAL</a:t>
                      </a:r>
                      <a:endParaRPr lang="es-MX" sz="1100" dirty="0">
                        <a:latin typeface="Times New Roman"/>
                        <a:ea typeface="Times New Roman"/>
                        <a:cs typeface="Times New Roman"/>
                      </a:endParaRPr>
                    </a:p>
                  </a:txBody>
                  <a:tcPr marL="19050" marR="19050" marT="19050" marB="19050" anchor="ctr">
                    <a:lnL>
                      <a:noFill/>
                    </a:lnL>
                    <a:lnR>
                      <a:noFill/>
                    </a:lnR>
                    <a:lnT>
                      <a:noFill/>
                    </a:lnT>
                    <a:lnB>
                      <a:noFill/>
                    </a:lnB>
                    <a:solidFill>
                      <a:schemeClr val="accent5">
                        <a:lumMod val="50000"/>
                      </a:schemeClr>
                    </a:solidFill>
                  </a:tcPr>
                </a:tc>
              </a:tr>
              <a:tr h="0">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9050" marR="19050" marT="19050" marB="19050"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Hoy revisaremos algunas estadísticas realizadas por Institutos de Salud bastante importantes a nivel internacional que nos muestran un panorama general del estándar de salud mental que actualmente predomina en los individuos de diferentes países, especialmente del primer mundo. Usted se sorprenderá de la gran cantidad de personas de todas las edades que viven a su alrededor sufriendo en su interior a causa de algún trastorno mental. </a:t>
                      </a:r>
                      <a:endParaRPr lang="es-MX" sz="1100" dirty="0">
                        <a:latin typeface="Times New Roman"/>
                        <a:ea typeface="Times New Roman"/>
                        <a:cs typeface="Times New Roman"/>
                      </a:endParaRPr>
                    </a:p>
                  </a:txBody>
                  <a:tcPr marL="19050" marR="19050" marT="19050" marB="19050" anchor="ctr">
                    <a:lnL>
                      <a:noFill/>
                    </a:lnL>
                    <a:lnR>
                      <a:noFill/>
                    </a:lnR>
                    <a:lnT>
                      <a:noFill/>
                    </a:lnT>
                    <a:lnB>
                      <a:noFill/>
                    </a:lnB>
                    <a:solidFill>
                      <a:srgbClr val="FFFFFF"/>
                    </a:solidFill>
                  </a:tcPr>
                </a:tc>
              </a:tr>
              <a:tr h="0">
                <a:tc>
                  <a:txBody>
                    <a:bodyPr/>
                    <a:lstStyle/>
                    <a:p>
                      <a:pPr algn="ctr">
                        <a:spcAft>
                          <a:spcPts val="0"/>
                        </a:spcAft>
                      </a:pPr>
                      <a:r>
                        <a:rPr lang="es-ES" sz="1100" b="1">
                          <a:solidFill>
                            <a:srgbClr val="FFFFFF"/>
                          </a:solidFill>
                          <a:latin typeface="Arial Narrow"/>
                          <a:ea typeface="Times New Roman"/>
                          <a:cs typeface="Arial"/>
                        </a:rPr>
                        <a:t>0133</a:t>
                      </a:r>
                      <a:endParaRPr lang="es-MX" sz="1100">
                        <a:latin typeface="Times New Roman"/>
                        <a:ea typeface="Times New Roman"/>
                        <a:cs typeface="Times New Roman"/>
                      </a:endParaRPr>
                    </a:p>
                  </a:txBody>
                  <a:tcPr marL="19050" marR="19050" marT="19050" marB="19050" anchor="ctr">
                    <a:lnL>
                      <a:noFill/>
                    </a:lnL>
                    <a:lnR>
                      <a:noFill/>
                    </a:lnR>
                    <a:lnT>
                      <a:noFill/>
                    </a:lnT>
                    <a:lnB>
                      <a:noFill/>
                    </a:lnB>
                    <a:solidFill>
                      <a:srgbClr val="0062A5"/>
                    </a:solidFill>
                  </a:tcPr>
                </a:tc>
                <a:tc>
                  <a:txBody>
                    <a:bodyPr/>
                    <a:lstStyle/>
                    <a:p>
                      <a:pPr algn="just">
                        <a:spcAft>
                          <a:spcPts val="0"/>
                        </a:spcAft>
                      </a:pPr>
                      <a:r>
                        <a:rPr lang="es-ES" sz="1100" b="1" dirty="0" smtClean="0">
                          <a:solidFill>
                            <a:srgbClr val="FFFFFF"/>
                          </a:solidFill>
                          <a:latin typeface="Arial Narrow"/>
                          <a:ea typeface="Times New Roman"/>
                          <a:cs typeface="Arial"/>
                        </a:rPr>
                        <a:t>LA DROGADICCIÓN  EN LA </a:t>
                      </a:r>
                      <a:r>
                        <a:rPr lang="es-ES" sz="1100" b="1" dirty="0">
                          <a:solidFill>
                            <a:srgbClr val="FFFFFF"/>
                          </a:solidFill>
                          <a:latin typeface="Arial Narrow"/>
                          <a:ea typeface="Times New Roman"/>
                          <a:cs typeface="Arial"/>
                        </a:rPr>
                        <a:t>ADOLESCENCIA</a:t>
                      </a:r>
                      <a:endParaRPr lang="es-MX" sz="1100" dirty="0">
                        <a:latin typeface="Times New Roman"/>
                        <a:ea typeface="Times New Roman"/>
                        <a:cs typeface="Times New Roman"/>
                      </a:endParaRPr>
                    </a:p>
                  </a:txBody>
                  <a:tcPr marL="19050" marR="19050" marT="19050" marB="19050" anchor="ctr">
                    <a:lnL>
                      <a:noFill/>
                    </a:lnL>
                    <a:lnR>
                      <a:noFill/>
                    </a:lnR>
                    <a:lnT>
                      <a:noFill/>
                    </a:lnT>
                    <a:lnB>
                      <a:noFill/>
                    </a:lnB>
                    <a:solidFill>
                      <a:schemeClr val="accent5">
                        <a:lumMod val="50000"/>
                      </a:schemeClr>
                    </a:solidFill>
                  </a:tcPr>
                </a:tc>
              </a:tr>
              <a:tr h="0">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9050" marR="19050" marT="19050" marB="19050"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Hablaremos hoy de la drogadicción en los adolescentes; en aquellos quienes están iniciando su vida y que por la misma inexperiencia que tienen, son fácilmente víctimas de esta grave adicción. Es un tema de muchísima importancia también para los padres, quienes deben instruirlos y ayudarlos a prevenir todo el mal que les puede causar este problema. </a:t>
                      </a:r>
                      <a:endParaRPr lang="es-MX" sz="1100" dirty="0">
                        <a:latin typeface="Times New Roman"/>
                        <a:ea typeface="Times New Roman"/>
                        <a:cs typeface="Times New Roman"/>
                      </a:endParaRPr>
                    </a:p>
                  </a:txBody>
                  <a:tcPr marL="19050" marR="19050" marT="19050" marB="19050" anchor="ctr">
                    <a:lnL>
                      <a:noFill/>
                    </a:lnL>
                    <a:lnR>
                      <a:noFill/>
                    </a:lnR>
                    <a:lnT>
                      <a:noFill/>
                    </a:lnT>
                    <a:lnB>
                      <a:noFill/>
                    </a:lnB>
                    <a:solidFill>
                      <a:srgbClr val="FFFFFF"/>
                    </a:solidFill>
                  </a:tcPr>
                </a:tc>
              </a:tr>
            </a:tbl>
          </a:graphicData>
        </a:graphic>
      </p:graphicFrame>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144587" y="1504432"/>
          <a:ext cx="7634287" cy="5220144"/>
        </p:xfrm>
        <a:graphic>
          <a:graphicData uri="http://schemas.openxmlformats.org/drawingml/2006/table">
            <a:tbl>
              <a:tblPr/>
              <a:tblGrid>
                <a:gridCol w="628451"/>
                <a:gridCol w="7005836"/>
              </a:tblGrid>
              <a:tr h="149412">
                <a:tc>
                  <a:txBody>
                    <a:bodyPr/>
                    <a:lstStyle/>
                    <a:p>
                      <a:pPr algn="ctr">
                        <a:spcAft>
                          <a:spcPts val="0"/>
                        </a:spcAft>
                      </a:pPr>
                      <a:r>
                        <a:rPr lang="es-ES" sz="1100" b="1" dirty="0">
                          <a:solidFill>
                            <a:srgbClr val="FFFFFF"/>
                          </a:solidFill>
                          <a:latin typeface="Arial Narrow"/>
                          <a:ea typeface="Times New Roman"/>
                          <a:cs typeface="Arial"/>
                        </a:rPr>
                        <a:t>0134</a:t>
                      </a:r>
                      <a:endParaRPr lang="es-MX" sz="1100" dirty="0">
                        <a:latin typeface="Times New Roman"/>
                        <a:ea typeface="Times New Roman"/>
                        <a:cs typeface="Times New Roman"/>
                      </a:endParaRPr>
                    </a:p>
                  </a:txBody>
                  <a:tcPr marL="14941" marR="14941" marT="14941" marB="14941"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CAUSAS DE MUERTE EN NIÑOS Y JÓVENES </a:t>
                      </a:r>
                      <a:endParaRPr lang="es-MX" sz="1100" dirty="0">
                        <a:latin typeface="Times New Roman"/>
                        <a:ea typeface="Times New Roman"/>
                        <a:cs typeface="Times New Roman"/>
                      </a:endParaRPr>
                    </a:p>
                  </a:txBody>
                  <a:tcPr marL="14941" marR="14941" marT="14941" marB="14941" anchor="ctr">
                    <a:lnL>
                      <a:noFill/>
                    </a:lnL>
                    <a:lnR>
                      <a:noFill/>
                    </a:lnR>
                    <a:lnT>
                      <a:noFill/>
                    </a:lnT>
                    <a:lnB>
                      <a:noFill/>
                    </a:lnB>
                    <a:solidFill>
                      <a:schemeClr val="accent5">
                        <a:lumMod val="50000"/>
                      </a:schemeClr>
                    </a:solidFill>
                  </a:tcPr>
                </a:tc>
              </a:tr>
              <a:tr h="508000">
                <a:tc>
                  <a:txBody>
                    <a:bodyPr/>
                    <a:lstStyle/>
                    <a:p>
                      <a:pPr algn="just">
                        <a:spcAft>
                          <a:spcPts val="0"/>
                        </a:spcAft>
                      </a:pPr>
                      <a:r>
                        <a:rPr lang="es-ES" sz="1100" dirty="0">
                          <a:latin typeface="Arial Narrow"/>
                          <a:ea typeface="Times New Roman"/>
                          <a:cs typeface="Arial"/>
                        </a:rPr>
                        <a:t> </a:t>
                      </a:r>
                      <a:endParaRPr lang="es-MX" sz="1100" dirty="0">
                        <a:latin typeface="Times New Roman"/>
                        <a:ea typeface="Times New Roman"/>
                        <a:cs typeface="Times New Roman"/>
                      </a:endParaRPr>
                    </a:p>
                  </a:txBody>
                  <a:tcPr marL="14941" marR="14941" marT="14941" marB="14941"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Hoy estaremos hablando de ese momento tan desagradable que muchas familias atraviesan cuando algún hijo llega a morir. Específicamente nos enfocaremos a la muerte de niños y jóvenes. La muerte de un hijo en la familia siempre será una gran tragedia, sin embargo puede evitarse si los padres atienden las necesidades fundamentales de sus hijos y a la vez los instruyen en su valor y cuidado personal. </a:t>
                      </a:r>
                      <a:endParaRPr lang="es-MX" sz="1100" dirty="0">
                        <a:latin typeface="Times New Roman"/>
                        <a:ea typeface="Times New Roman"/>
                        <a:cs typeface="Times New Roman"/>
                      </a:endParaRPr>
                    </a:p>
                  </a:txBody>
                  <a:tcPr marL="14941" marR="14941" marT="14941" marB="14941" anchor="ctr">
                    <a:lnL>
                      <a:noFill/>
                    </a:lnL>
                    <a:lnR>
                      <a:noFill/>
                    </a:lnR>
                    <a:lnT>
                      <a:noFill/>
                    </a:lnT>
                    <a:lnB>
                      <a:noFill/>
                    </a:lnB>
                    <a:solidFill>
                      <a:srgbClr val="FFFFFF"/>
                    </a:solidFill>
                  </a:tcPr>
                </a:tc>
              </a:tr>
              <a:tr h="149412">
                <a:tc>
                  <a:txBody>
                    <a:bodyPr/>
                    <a:lstStyle/>
                    <a:p>
                      <a:pPr algn="ctr">
                        <a:spcAft>
                          <a:spcPts val="0"/>
                        </a:spcAft>
                      </a:pPr>
                      <a:r>
                        <a:rPr lang="es-ES" sz="1100" b="1">
                          <a:solidFill>
                            <a:srgbClr val="FFFFFF"/>
                          </a:solidFill>
                          <a:latin typeface="Arial Narrow"/>
                          <a:ea typeface="Times New Roman"/>
                          <a:cs typeface="Arial"/>
                        </a:rPr>
                        <a:t>0135</a:t>
                      </a:r>
                      <a:endParaRPr lang="es-MX" sz="1100">
                        <a:latin typeface="Times New Roman"/>
                        <a:ea typeface="Times New Roman"/>
                        <a:cs typeface="Times New Roman"/>
                      </a:endParaRPr>
                    </a:p>
                  </a:txBody>
                  <a:tcPr marL="14941" marR="14941" marT="14941" marB="14941" anchor="ctr">
                    <a:lnL>
                      <a:noFill/>
                    </a:lnL>
                    <a:lnR>
                      <a:noFill/>
                    </a:lnR>
                    <a:lnT>
                      <a:noFill/>
                    </a:lnT>
                    <a:lnB>
                      <a:noFill/>
                    </a:lnB>
                    <a:solidFill>
                      <a:srgbClr val="0062A5"/>
                    </a:solidFill>
                  </a:tcPr>
                </a:tc>
                <a:tc>
                  <a:txBody>
                    <a:bodyPr/>
                    <a:lstStyle/>
                    <a:p>
                      <a:pPr algn="just">
                        <a:spcAft>
                          <a:spcPts val="0"/>
                        </a:spcAft>
                      </a:pPr>
                      <a:r>
                        <a:rPr lang="es-ES" sz="1100" b="1" dirty="0" smtClean="0">
                          <a:solidFill>
                            <a:srgbClr val="FFFFFF"/>
                          </a:solidFill>
                          <a:latin typeface="Arial Narrow"/>
                          <a:ea typeface="Times New Roman"/>
                          <a:cs typeface="Arial"/>
                        </a:rPr>
                        <a:t>LA FORMACIÓN DEL CARÁCTER </a:t>
                      </a:r>
                      <a:r>
                        <a:rPr lang="es-ES" sz="1100" b="1" dirty="0">
                          <a:solidFill>
                            <a:srgbClr val="FFFFFF"/>
                          </a:solidFill>
                          <a:latin typeface="Arial Narrow"/>
                          <a:ea typeface="Times New Roman"/>
                          <a:cs typeface="Arial"/>
                        </a:rPr>
                        <a:t>DE LOS NIÑOS </a:t>
                      </a:r>
                      <a:endParaRPr lang="es-MX" sz="1100" dirty="0">
                        <a:latin typeface="Times New Roman"/>
                        <a:ea typeface="Times New Roman"/>
                        <a:cs typeface="Times New Roman"/>
                      </a:endParaRPr>
                    </a:p>
                  </a:txBody>
                  <a:tcPr marL="14941" marR="14941" marT="14941" marB="14941" anchor="ctr">
                    <a:lnL>
                      <a:noFill/>
                    </a:lnL>
                    <a:lnR>
                      <a:noFill/>
                    </a:lnR>
                    <a:lnT>
                      <a:noFill/>
                    </a:lnT>
                    <a:lnB>
                      <a:noFill/>
                    </a:lnB>
                    <a:solidFill>
                      <a:schemeClr val="accent5">
                        <a:lumMod val="50000"/>
                      </a:schemeClr>
                    </a:solidFill>
                  </a:tcPr>
                </a:tc>
              </a:tr>
              <a:tr h="627529">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941" marR="14941" marT="14941" marB="14941"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Tener un carácter responsable es una virtud invaluable. Este carácter se forma desde la más temprana edad de las personas, y se va fortaleciendo a lo largo de todas las etapas de la vida. A los padres nos corresponde hacer a nuestros hijos responsables, lo cual implica enseñarles a responder por sus propios actos, tomar decisiones correctas, tener dominio sobre las pasiones y razonar antes de cualquier impulso. Sobre todas las cosas el ejemplo de responsabilidad que vean en sus padres será la gran clave para cimentar este carácter. </a:t>
                      </a:r>
                      <a:endParaRPr lang="es-MX" sz="1100" dirty="0">
                        <a:latin typeface="Times New Roman"/>
                        <a:ea typeface="Times New Roman"/>
                        <a:cs typeface="Times New Roman"/>
                      </a:endParaRPr>
                    </a:p>
                  </a:txBody>
                  <a:tcPr marL="14941" marR="14941" marT="14941" marB="14941" anchor="ctr">
                    <a:lnL>
                      <a:noFill/>
                    </a:lnL>
                    <a:lnR>
                      <a:noFill/>
                    </a:lnR>
                    <a:lnT>
                      <a:noFill/>
                    </a:lnT>
                    <a:lnB>
                      <a:noFill/>
                    </a:lnB>
                    <a:solidFill>
                      <a:srgbClr val="FFFFFF"/>
                    </a:solidFill>
                  </a:tcPr>
                </a:tc>
              </a:tr>
              <a:tr h="149412">
                <a:tc>
                  <a:txBody>
                    <a:bodyPr/>
                    <a:lstStyle/>
                    <a:p>
                      <a:pPr algn="ctr">
                        <a:spcAft>
                          <a:spcPts val="0"/>
                        </a:spcAft>
                      </a:pPr>
                      <a:r>
                        <a:rPr lang="es-ES" sz="1100" b="1">
                          <a:solidFill>
                            <a:srgbClr val="FFFFFF"/>
                          </a:solidFill>
                          <a:latin typeface="Arial Narrow"/>
                          <a:ea typeface="Times New Roman"/>
                          <a:cs typeface="Arial"/>
                        </a:rPr>
                        <a:t>0136</a:t>
                      </a:r>
                      <a:endParaRPr lang="es-MX" sz="1100">
                        <a:latin typeface="Times New Roman"/>
                        <a:ea typeface="Times New Roman"/>
                        <a:cs typeface="Times New Roman"/>
                      </a:endParaRPr>
                    </a:p>
                  </a:txBody>
                  <a:tcPr marL="14941" marR="14941" marT="14941" marB="14941"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LOS BERRINCHES EN LOS NIÑOS </a:t>
                      </a:r>
                      <a:endParaRPr lang="es-MX" sz="1100" dirty="0">
                        <a:latin typeface="Times New Roman"/>
                        <a:ea typeface="Times New Roman"/>
                        <a:cs typeface="Times New Roman"/>
                      </a:endParaRPr>
                    </a:p>
                  </a:txBody>
                  <a:tcPr marL="14941" marR="14941" marT="14941" marB="14941" anchor="ctr">
                    <a:lnL>
                      <a:noFill/>
                    </a:lnL>
                    <a:lnR>
                      <a:noFill/>
                    </a:lnR>
                    <a:lnT>
                      <a:noFill/>
                    </a:lnT>
                    <a:lnB>
                      <a:noFill/>
                    </a:lnB>
                    <a:solidFill>
                      <a:schemeClr val="accent5">
                        <a:lumMod val="50000"/>
                      </a:schemeClr>
                    </a:solidFill>
                  </a:tcPr>
                </a:tc>
              </a:tr>
              <a:tr h="508000">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941" marR="14941" marT="14941" marB="14941"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Cuando vemos a niños de 2, 3 o 4 años de edad haciendo un tremendo berrinche, pensamos habitualmente que es un niño chiqueado, mal educado, mimado y que está manipulando a sus propios padres. Esa conducta es el resultado de la poca o nula educación y disciplina que ha recibido ese pequeño. Este programa enseña lo importante que es para los padres ganarse el respeto de sus propios hijos, a través de la firmeza y el amor verdadero hacia ellos. </a:t>
                      </a:r>
                      <a:endParaRPr lang="es-MX" sz="1100" dirty="0">
                        <a:latin typeface="Times New Roman"/>
                        <a:ea typeface="Times New Roman"/>
                        <a:cs typeface="Times New Roman"/>
                      </a:endParaRPr>
                    </a:p>
                  </a:txBody>
                  <a:tcPr marL="14941" marR="14941" marT="14941" marB="14941" anchor="ctr">
                    <a:lnL>
                      <a:noFill/>
                    </a:lnL>
                    <a:lnR>
                      <a:noFill/>
                    </a:lnR>
                    <a:lnT>
                      <a:noFill/>
                    </a:lnT>
                    <a:lnB>
                      <a:noFill/>
                    </a:lnB>
                    <a:solidFill>
                      <a:srgbClr val="FFFFFF"/>
                    </a:solidFill>
                  </a:tcPr>
                </a:tc>
              </a:tr>
              <a:tr h="149412">
                <a:tc>
                  <a:txBody>
                    <a:bodyPr/>
                    <a:lstStyle/>
                    <a:p>
                      <a:pPr algn="ctr">
                        <a:spcAft>
                          <a:spcPts val="0"/>
                        </a:spcAft>
                      </a:pPr>
                      <a:r>
                        <a:rPr lang="es-ES" sz="1100" b="1">
                          <a:solidFill>
                            <a:srgbClr val="FFFFFF"/>
                          </a:solidFill>
                          <a:latin typeface="Arial Narrow"/>
                          <a:ea typeface="Times New Roman"/>
                          <a:cs typeface="Arial"/>
                        </a:rPr>
                        <a:t>0137</a:t>
                      </a:r>
                      <a:endParaRPr lang="es-MX" sz="1100">
                        <a:latin typeface="Times New Roman"/>
                        <a:ea typeface="Times New Roman"/>
                        <a:cs typeface="Times New Roman"/>
                      </a:endParaRPr>
                    </a:p>
                  </a:txBody>
                  <a:tcPr marL="14941" marR="14941" marT="14941" marB="14941"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CÓMO PREVENIR </a:t>
                      </a:r>
                      <a:r>
                        <a:rPr lang="es-ES" sz="1100" b="1" dirty="0" smtClean="0">
                          <a:solidFill>
                            <a:srgbClr val="FFFFFF"/>
                          </a:solidFill>
                          <a:latin typeface="Arial Narrow"/>
                          <a:ea typeface="Times New Roman"/>
                          <a:cs typeface="Arial"/>
                        </a:rPr>
                        <a:t> LA OBESIDAD  INFANTIL</a:t>
                      </a:r>
                      <a:endParaRPr lang="es-MX" sz="1100" dirty="0">
                        <a:latin typeface="Times New Roman"/>
                        <a:ea typeface="Times New Roman"/>
                        <a:cs typeface="Times New Roman"/>
                      </a:endParaRPr>
                    </a:p>
                  </a:txBody>
                  <a:tcPr marL="14941" marR="14941" marT="14941" marB="14941" anchor="ctr">
                    <a:lnL>
                      <a:noFill/>
                    </a:lnL>
                    <a:lnR>
                      <a:noFill/>
                    </a:lnR>
                    <a:lnT>
                      <a:noFill/>
                    </a:lnT>
                    <a:lnB>
                      <a:noFill/>
                    </a:lnB>
                    <a:solidFill>
                      <a:schemeClr val="accent5">
                        <a:lumMod val="50000"/>
                      </a:schemeClr>
                    </a:solidFill>
                  </a:tcPr>
                </a:tc>
              </a:tr>
              <a:tr h="627529">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941" marR="14941" marT="14941" marB="14941"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En el mundo entero, 4 de cada 10 niños sufren obesidad, y esto no es precisamente el resultado de un factor hereditario; los medios de comunicación, la ausencia de actividad física, así como la falta de interés y conocimiento de los padres respecto a la sana alimentación que deben mantener sus hijos, han sido factores determinantes en esta problemática. Alimentar saludablemente a los niños es una responsabilidad primaria de los padres y profesionistas que trabajan con ellos. </a:t>
                      </a:r>
                      <a:endParaRPr lang="es-MX" sz="1100" dirty="0">
                        <a:latin typeface="Times New Roman"/>
                        <a:ea typeface="Times New Roman"/>
                        <a:cs typeface="Times New Roman"/>
                      </a:endParaRPr>
                    </a:p>
                  </a:txBody>
                  <a:tcPr marL="14941" marR="14941" marT="14941" marB="14941" anchor="ctr">
                    <a:lnL>
                      <a:noFill/>
                    </a:lnL>
                    <a:lnR>
                      <a:noFill/>
                    </a:lnR>
                    <a:lnT>
                      <a:noFill/>
                    </a:lnT>
                    <a:lnB>
                      <a:noFill/>
                    </a:lnB>
                    <a:solidFill>
                      <a:srgbClr val="FFFFFF"/>
                    </a:solidFill>
                  </a:tcPr>
                </a:tc>
              </a:tr>
              <a:tr h="149412">
                <a:tc>
                  <a:txBody>
                    <a:bodyPr/>
                    <a:lstStyle/>
                    <a:p>
                      <a:pPr algn="ctr">
                        <a:spcAft>
                          <a:spcPts val="0"/>
                        </a:spcAft>
                      </a:pPr>
                      <a:r>
                        <a:rPr lang="es-ES" sz="1100" b="1">
                          <a:solidFill>
                            <a:srgbClr val="FFFFFF"/>
                          </a:solidFill>
                          <a:latin typeface="Arial Narrow"/>
                          <a:ea typeface="Times New Roman"/>
                          <a:cs typeface="Arial"/>
                        </a:rPr>
                        <a:t>0138</a:t>
                      </a:r>
                      <a:endParaRPr lang="es-MX" sz="1100">
                        <a:latin typeface="Times New Roman"/>
                        <a:ea typeface="Times New Roman"/>
                        <a:cs typeface="Times New Roman"/>
                      </a:endParaRPr>
                    </a:p>
                  </a:txBody>
                  <a:tcPr marL="14941" marR="14941" marT="14941" marB="14941"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ADICTOS AL CIGARRO</a:t>
                      </a:r>
                      <a:endParaRPr lang="es-MX" sz="1100" dirty="0">
                        <a:latin typeface="Times New Roman"/>
                        <a:ea typeface="Times New Roman"/>
                        <a:cs typeface="Times New Roman"/>
                      </a:endParaRPr>
                    </a:p>
                  </a:txBody>
                  <a:tcPr marL="14941" marR="14941" marT="14941" marB="14941" anchor="ctr">
                    <a:lnL>
                      <a:noFill/>
                    </a:lnL>
                    <a:lnR>
                      <a:noFill/>
                    </a:lnR>
                    <a:lnT>
                      <a:noFill/>
                    </a:lnT>
                    <a:lnB>
                      <a:noFill/>
                    </a:lnB>
                    <a:solidFill>
                      <a:schemeClr val="accent5">
                        <a:lumMod val="50000"/>
                      </a:schemeClr>
                    </a:solidFill>
                  </a:tcPr>
                </a:tc>
              </a:tr>
              <a:tr h="388471">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941" marR="14941" marT="14941" marB="14941"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¿Cuánto cuesta fumar? </a:t>
                      </a:r>
                      <a:r>
                        <a:rPr lang="es-ES" sz="1100" dirty="0" smtClean="0">
                          <a:solidFill>
                            <a:srgbClr val="000000"/>
                          </a:solidFill>
                          <a:latin typeface="Arial Narrow"/>
                          <a:ea typeface="Times New Roman"/>
                          <a:cs typeface="Arial"/>
                        </a:rPr>
                        <a:t>Se </a:t>
                      </a:r>
                      <a:r>
                        <a:rPr lang="es-ES" sz="1100" dirty="0">
                          <a:solidFill>
                            <a:srgbClr val="000000"/>
                          </a:solidFill>
                          <a:latin typeface="Arial Narrow"/>
                          <a:ea typeface="Times New Roman"/>
                          <a:cs typeface="Arial"/>
                        </a:rPr>
                        <a:t>ha establecido que el hábito de fumar cigarrillos es la causa de </a:t>
                      </a:r>
                      <a:r>
                        <a:rPr lang="es-ES" sz="1100" dirty="0" smtClean="0">
                          <a:solidFill>
                            <a:srgbClr val="000000"/>
                          </a:solidFill>
                          <a:latin typeface="Arial Narrow"/>
                          <a:ea typeface="Times New Roman"/>
                          <a:cs typeface="Arial"/>
                        </a:rPr>
                        <a:t>5 </a:t>
                      </a:r>
                      <a:r>
                        <a:rPr lang="es-ES" sz="1100" dirty="0">
                          <a:solidFill>
                            <a:srgbClr val="000000"/>
                          </a:solidFill>
                          <a:latin typeface="Arial Narrow"/>
                          <a:ea typeface="Times New Roman"/>
                          <a:cs typeface="Arial"/>
                        </a:rPr>
                        <a:t>millones de muertes al año en todo el mundo, de las cuales la tercera parte ocurre en países en desarrollo. El costo del placer al fumar es mucho más alto que un precio de fábrica: puede costar la vida misma. ¿Es razonable seguir fumando? La decisión es suya. </a:t>
                      </a:r>
                      <a:endParaRPr lang="es-MX" sz="1100" dirty="0">
                        <a:latin typeface="Times New Roman"/>
                        <a:ea typeface="Times New Roman"/>
                        <a:cs typeface="Times New Roman"/>
                      </a:endParaRPr>
                    </a:p>
                  </a:txBody>
                  <a:tcPr marL="14941" marR="14941" marT="14941" marB="14941" anchor="ctr">
                    <a:lnL>
                      <a:noFill/>
                    </a:lnL>
                    <a:lnR>
                      <a:noFill/>
                    </a:lnR>
                    <a:lnT>
                      <a:noFill/>
                    </a:lnT>
                    <a:lnB>
                      <a:noFill/>
                    </a:lnB>
                    <a:solidFill>
                      <a:srgbClr val="FFFFFF"/>
                    </a:solidFill>
                  </a:tcPr>
                </a:tc>
              </a:tr>
              <a:tr h="149412">
                <a:tc>
                  <a:txBody>
                    <a:bodyPr/>
                    <a:lstStyle/>
                    <a:p>
                      <a:pPr algn="ctr">
                        <a:spcAft>
                          <a:spcPts val="0"/>
                        </a:spcAft>
                      </a:pPr>
                      <a:r>
                        <a:rPr lang="es-ES" sz="1100" b="1">
                          <a:solidFill>
                            <a:srgbClr val="FFFFFF"/>
                          </a:solidFill>
                          <a:latin typeface="Arial Narrow"/>
                          <a:ea typeface="Times New Roman"/>
                          <a:cs typeface="Arial"/>
                        </a:rPr>
                        <a:t>0139</a:t>
                      </a:r>
                      <a:endParaRPr lang="es-MX" sz="1100">
                        <a:latin typeface="Times New Roman"/>
                        <a:ea typeface="Times New Roman"/>
                        <a:cs typeface="Times New Roman"/>
                      </a:endParaRPr>
                    </a:p>
                  </a:txBody>
                  <a:tcPr marL="14941" marR="14941" marT="14941" marB="14941"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EL DIVORCIO</a:t>
                      </a:r>
                      <a:endParaRPr lang="es-MX" sz="1100" dirty="0">
                        <a:latin typeface="Times New Roman"/>
                        <a:ea typeface="Times New Roman"/>
                        <a:cs typeface="Times New Roman"/>
                      </a:endParaRPr>
                    </a:p>
                  </a:txBody>
                  <a:tcPr marL="14941" marR="14941" marT="14941" marB="14941" anchor="ctr">
                    <a:lnL>
                      <a:noFill/>
                    </a:lnL>
                    <a:lnR>
                      <a:noFill/>
                    </a:lnR>
                    <a:lnT>
                      <a:noFill/>
                    </a:lnT>
                    <a:lnB>
                      <a:noFill/>
                    </a:lnB>
                    <a:solidFill>
                      <a:schemeClr val="accent5">
                        <a:lumMod val="50000"/>
                      </a:schemeClr>
                    </a:solidFill>
                  </a:tcPr>
                </a:tc>
              </a:tr>
              <a:tr h="508000">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941" marR="14941" marT="14941" marB="14941"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La disolución del vínculo matrimonial está siendo tan practicada hoy en día, que nos deja claro un mensaje: no hay amor verdadero en muchos matrimonios, ni un compromiso </a:t>
                      </a:r>
                      <a:r>
                        <a:rPr lang="es-ES" sz="1100" dirty="0" smtClean="0">
                          <a:solidFill>
                            <a:srgbClr val="000000"/>
                          </a:solidFill>
                          <a:latin typeface="Arial Narrow"/>
                          <a:ea typeface="Times New Roman"/>
                          <a:cs typeface="Arial"/>
                        </a:rPr>
                        <a:t>consiente </a:t>
                      </a:r>
                      <a:r>
                        <a:rPr lang="es-ES" sz="1100" dirty="0">
                          <a:solidFill>
                            <a:srgbClr val="000000"/>
                          </a:solidFill>
                          <a:latin typeface="Arial Narrow"/>
                          <a:ea typeface="Times New Roman"/>
                          <a:cs typeface="Arial"/>
                        </a:rPr>
                        <a:t>en las parejas al momento de celebrar este pacto de respeto y amor mutuos. El divorcio siempre dejará heridas. ¿Es realmente la mejor decisión ante la falta de convivencia? ¿Cuáles son sus causas más frecuentes? ¡Escuche las respuestas! </a:t>
                      </a:r>
                      <a:endParaRPr lang="es-MX" sz="1100" dirty="0">
                        <a:latin typeface="Times New Roman"/>
                        <a:ea typeface="Times New Roman"/>
                        <a:cs typeface="Times New Roman"/>
                      </a:endParaRPr>
                    </a:p>
                  </a:txBody>
                  <a:tcPr marL="14941" marR="14941" marT="14941" marB="14941" anchor="ctr">
                    <a:lnL>
                      <a:noFill/>
                    </a:lnL>
                    <a:lnR>
                      <a:noFill/>
                    </a:lnR>
                    <a:lnT>
                      <a:noFill/>
                    </a:lnT>
                    <a:lnB>
                      <a:noFill/>
                    </a:lnB>
                    <a:solidFill>
                      <a:srgbClr val="FFFFFF"/>
                    </a:solidFill>
                  </a:tcPr>
                </a:tc>
              </a:tr>
            </a:tbl>
          </a:graphicData>
        </a:graphic>
      </p:graphicFrame>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144587" y="1508142"/>
          <a:ext cx="7634287" cy="4560456"/>
        </p:xfrm>
        <a:graphic>
          <a:graphicData uri="http://schemas.openxmlformats.org/drawingml/2006/table">
            <a:tbl>
              <a:tblPr/>
              <a:tblGrid>
                <a:gridCol w="628450"/>
                <a:gridCol w="7005837"/>
              </a:tblGrid>
              <a:tr h="153939">
                <a:tc>
                  <a:txBody>
                    <a:bodyPr/>
                    <a:lstStyle/>
                    <a:p>
                      <a:pPr algn="ctr">
                        <a:spcAft>
                          <a:spcPts val="0"/>
                        </a:spcAft>
                      </a:pPr>
                      <a:r>
                        <a:rPr lang="es-ES" sz="1100" b="1" dirty="0">
                          <a:solidFill>
                            <a:srgbClr val="FFFFFF"/>
                          </a:solidFill>
                          <a:latin typeface="Arial Narrow"/>
                          <a:ea typeface="Times New Roman"/>
                          <a:cs typeface="Arial"/>
                        </a:rPr>
                        <a:t>0139</a:t>
                      </a:r>
                      <a:endParaRPr lang="es-MX" sz="1100" dirty="0">
                        <a:latin typeface="Times New Roman"/>
                        <a:ea typeface="Times New Roman"/>
                        <a:cs typeface="Times New Roman"/>
                      </a:endParaRPr>
                    </a:p>
                  </a:txBody>
                  <a:tcPr marL="15394" marR="15394" marT="15394" marB="15394"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EL DIVORCIO</a:t>
                      </a:r>
                      <a:endParaRPr lang="es-MX" sz="1100" dirty="0">
                        <a:latin typeface="Times New Roman"/>
                        <a:ea typeface="Times New Roman"/>
                        <a:cs typeface="Times New Roman"/>
                      </a:endParaRPr>
                    </a:p>
                  </a:txBody>
                  <a:tcPr marL="15394" marR="15394" marT="15394" marB="15394" anchor="ctr">
                    <a:lnL>
                      <a:noFill/>
                    </a:lnL>
                    <a:lnR>
                      <a:noFill/>
                    </a:lnR>
                    <a:lnT>
                      <a:noFill/>
                    </a:lnT>
                    <a:lnB>
                      <a:noFill/>
                    </a:lnB>
                    <a:solidFill>
                      <a:schemeClr val="accent5">
                        <a:lumMod val="50000"/>
                      </a:schemeClr>
                    </a:solidFill>
                  </a:tcPr>
                </a:tc>
              </a:tr>
              <a:tr h="523394">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5394" marR="15394" marT="15394" marB="15394"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La disolución del vínculo matrimonial está siendo tan practicada hoy en día, que nos deja claro un mensaje: no hay amor verdadero en muchos matrimonios, ni un compromiso conciente en las parejas al momento de celebrar este pacto de respeto y amor mutuos. El divorcio siempre dejará heridas. ¿Es realmente la mejor decisión ante la falta de convivencia? ¿Cuáles son sus causas más frecuentes? ¡Escuche las respuestas! </a:t>
                      </a:r>
                      <a:endParaRPr lang="es-MX" sz="1100">
                        <a:latin typeface="Times New Roman"/>
                        <a:ea typeface="Times New Roman"/>
                        <a:cs typeface="Times New Roman"/>
                      </a:endParaRPr>
                    </a:p>
                  </a:txBody>
                  <a:tcPr marL="15394" marR="15394" marT="15394" marB="15394" anchor="ctr">
                    <a:lnL>
                      <a:noFill/>
                    </a:lnL>
                    <a:lnR>
                      <a:noFill/>
                    </a:lnR>
                    <a:lnT>
                      <a:noFill/>
                    </a:lnT>
                    <a:lnB>
                      <a:noFill/>
                    </a:lnB>
                    <a:solidFill>
                      <a:srgbClr val="FFFFFF"/>
                    </a:solidFill>
                  </a:tcPr>
                </a:tc>
              </a:tr>
              <a:tr h="153939">
                <a:tc>
                  <a:txBody>
                    <a:bodyPr/>
                    <a:lstStyle/>
                    <a:p>
                      <a:pPr algn="ctr">
                        <a:spcAft>
                          <a:spcPts val="0"/>
                        </a:spcAft>
                      </a:pPr>
                      <a:r>
                        <a:rPr lang="es-ES" sz="1100" b="1">
                          <a:solidFill>
                            <a:srgbClr val="FFFFFF"/>
                          </a:solidFill>
                          <a:latin typeface="Arial Narrow"/>
                          <a:ea typeface="Times New Roman"/>
                          <a:cs typeface="Arial"/>
                        </a:rPr>
                        <a:t>0140</a:t>
                      </a:r>
                      <a:endParaRPr lang="es-MX" sz="1100">
                        <a:latin typeface="Times New Roman"/>
                        <a:ea typeface="Times New Roman"/>
                        <a:cs typeface="Times New Roman"/>
                      </a:endParaRPr>
                    </a:p>
                  </a:txBody>
                  <a:tcPr marL="15394" marR="15394" marT="15394" marB="15394"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LOS ERRORES MÁS COMUNES QUE COMETEN LOS PADRES</a:t>
                      </a:r>
                      <a:endParaRPr lang="es-MX" sz="1100" dirty="0">
                        <a:latin typeface="Times New Roman"/>
                        <a:ea typeface="Times New Roman"/>
                        <a:cs typeface="Times New Roman"/>
                      </a:endParaRPr>
                    </a:p>
                  </a:txBody>
                  <a:tcPr marL="15394" marR="15394" marT="15394" marB="15394" anchor="ctr">
                    <a:lnL>
                      <a:noFill/>
                    </a:lnL>
                    <a:lnR>
                      <a:noFill/>
                    </a:lnR>
                    <a:lnT>
                      <a:noFill/>
                    </a:lnT>
                    <a:lnB>
                      <a:noFill/>
                    </a:lnB>
                    <a:solidFill>
                      <a:schemeClr val="accent5">
                        <a:lumMod val="50000"/>
                      </a:schemeClr>
                    </a:solidFill>
                  </a:tcPr>
                </a:tc>
              </a:tr>
              <a:tr h="523394">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5394" marR="15394" marT="15394" marB="15394"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Educar y formar el carácter de los hijos no es una tarea sencilla. Cada día se van aprendiendo cosas nuevas en la tarea de ser padres y en esa lucha, es indispensable evitar el desánimo, las comparaciones entre los hijos, la actitud pasiva y el dejar que los problemas en casa sigan empeorando, ya que éstos son gravísimos errores que atacarán la funcionalidad en el hogar y el sano desarrollo de los hijos. </a:t>
                      </a:r>
                      <a:endParaRPr lang="es-MX" sz="1100">
                        <a:latin typeface="Times New Roman"/>
                        <a:ea typeface="Times New Roman"/>
                        <a:cs typeface="Times New Roman"/>
                      </a:endParaRPr>
                    </a:p>
                  </a:txBody>
                  <a:tcPr marL="15394" marR="15394" marT="15394" marB="15394" anchor="ctr">
                    <a:lnL>
                      <a:noFill/>
                    </a:lnL>
                    <a:lnR>
                      <a:noFill/>
                    </a:lnR>
                    <a:lnT>
                      <a:noFill/>
                    </a:lnT>
                    <a:lnB>
                      <a:noFill/>
                    </a:lnB>
                    <a:solidFill>
                      <a:srgbClr val="FFFFFF"/>
                    </a:solidFill>
                  </a:tcPr>
                </a:tc>
              </a:tr>
              <a:tr h="153939">
                <a:tc>
                  <a:txBody>
                    <a:bodyPr/>
                    <a:lstStyle/>
                    <a:p>
                      <a:pPr algn="ctr">
                        <a:spcAft>
                          <a:spcPts val="0"/>
                        </a:spcAft>
                      </a:pPr>
                      <a:r>
                        <a:rPr lang="es-ES" sz="1100" b="1">
                          <a:solidFill>
                            <a:srgbClr val="FFFFFF"/>
                          </a:solidFill>
                          <a:latin typeface="Arial Narrow"/>
                          <a:ea typeface="Times New Roman"/>
                          <a:cs typeface="Arial"/>
                        </a:rPr>
                        <a:t>0141</a:t>
                      </a:r>
                      <a:endParaRPr lang="es-MX" sz="1100">
                        <a:latin typeface="Times New Roman"/>
                        <a:ea typeface="Times New Roman"/>
                        <a:cs typeface="Times New Roman"/>
                      </a:endParaRPr>
                    </a:p>
                  </a:txBody>
                  <a:tcPr marL="15394" marR="15394" marT="15394" marB="15394" anchor="ctr">
                    <a:lnL>
                      <a:noFill/>
                    </a:lnL>
                    <a:lnR>
                      <a:noFill/>
                    </a:lnR>
                    <a:lnT>
                      <a:noFill/>
                    </a:lnT>
                    <a:lnB>
                      <a:noFill/>
                    </a:lnB>
                    <a:solidFill>
                      <a:srgbClr val="0062A5"/>
                    </a:solidFill>
                  </a:tcPr>
                </a:tc>
                <a:tc>
                  <a:txBody>
                    <a:bodyPr/>
                    <a:lstStyle/>
                    <a:p>
                      <a:pPr algn="just">
                        <a:spcAft>
                          <a:spcPts val="0"/>
                        </a:spcAft>
                      </a:pPr>
                      <a:r>
                        <a:rPr lang="es-ES" sz="1100" b="1" dirty="0" smtClean="0">
                          <a:solidFill>
                            <a:srgbClr val="FFFFFF"/>
                          </a:solidFill>
                          <a:latin typeface="Arial Narrow"/>
                          <a:ea typeface="Times New Roman"/>
                          <a:cs typeface="Arial"/>
                        </a:rPr>
                        <a:t>LA EXPLOTACIÓN SEXUAL INFANTIL</a:t>
                      </a:r>
                      <a:endParaRPr lang="es-MX" sz="1100" dirty="0">
                        <a:latin typeface="Times New Roman"/>
                        <a:ea typeface="Times New Roman"/>
                        <a:cs typeface="Times New Roman"/>
                      </a:endParaRPr>
                    </a:p>
                  </a:txBody>
                  <a:tcPr marL="15394" marR="15394" marT="15394" marB="15394" anchor="ctr">
                    <a:lnL>
                      <a:noFill/>
                    </a:lnL>
                    <a:lnR>
                      <a:noFill/>
                    </a:lnR>
                    <a:lnT>
                      <a:noFill/>
                    </a:lnT>
                    <a:lnB>
                      <a:noFill/>
                    </a:lnB>
                    <a:solidFill>
                      <a:schemeClr val="accent5">
                        <a:lumMod val="50000"/>
                      </a:schemeClr>
                    </a:solidFill>
                  </a:tcPr>
                </a:tc>
              </a:tr>
              <a:tr h="523394">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5394" marR="15394" marT="15394" marB="15394"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Esta semana presentamos una interesante entrevista en vivo con una activista social, defensora de los derechos humanos que expone sin tapujos la realidad del tráfico sexual infantil a nivel mundial. Una panorámica de Latinoamérica señala que países como Costa Rica, Venezuela, </a:t>
                      </a:r>
                      <a:r>
                        <a:rPr lang="es-ES" sz="1100" dirty="0" smtClean="0">
                          <a:solidFill>
                            <a:srgbClr val="000000"/>
                          </a:solidFill>
                          <a:latin typeface="Arial Narrow"/>
                          <a:ea typeface="Times New Roman"/>
                          <a:cs typeface="Arial"/>
                        </a:rPr>
                        <a:t>República </a:t>
                      </a:r>
                      <a:r>
                        <a:rPr lang="es-ES" sz="1100" dirty="0">
                          <a:solidFill>
                            <a:srgbClr val="000000"/>
                          </a:solidFill>
                          <a:latin typeface="Arial Narrow"/>
                          <a:ea typeface="Times New Roman"/>
                          <a:cs typeface="Arial"/>
                        </a:rPr>
                        <a:t>Dominicana, Colombia, Chile y la parte sur de México, ocupan los primeros lugares en este infame comercio. </a:t>
                      </a:r>
                      <a:endParaRPr lang="es-MX" sz="1100" dirty="0">
                        <a:latin typeface="Times New Roman"/>
                        <a:ea typeface="Times New Roman"/>
                        <a:cs typeface="Times New Roman"/>
                      </a:endParaRPr>
                    </a:p>
                  </a:txBody>
                  <a:tcPr marL="15394" marR="15394" marT="15394" marB="15394" anchor="ctr">
                    <a:lnL>
                      <a:noFill/>
                    </a:lnL>
                    <a:lnR>
                      <a:noFill/>
                    </a:lnR>
                    <a:lnT>
                      <a:noFill/>
                    </a:lnT>
                    <a:lnB>
                      <a:noFill/>
                    </a:lnB>
                    <a:solidFill>
                      <a:srgbClr val="FFFFFF"/>
                    </a:solidFill>
                  </a:tcPr>
                </a:tc>
              </a:tr>
              <a:tr h="153939">
                <a:tc>
                  <a:txBody>
                    <a:bodyPr/>
                    <a:lstStyle/>
                    <a:p>
                      <a:pPr algn="ctr">
                        <a:spcAft>
                          <a:spcPts val="0"/>
                        </a:spcAft>
                      </a:pPr>
                      <a:r>
                        <a:rPr lang="es-ES" sz="1100" b="1">
                          <a:solidFill>
                            <a:srgbClr val="FFFFFF"/>
                          </a:solidFill>
                          <a:latin typeface="Arial Narrow"/>
                          <a:ea typeface="Times New Roman"/>
                          <a:cs typeface="Arial"/>
                        </a:rPr>
                        <a:t>0142</a:t>
                      </a:r>
                      <a:endParaRPr lang="es-MX" sz="1100">
                        <a:latin typeface="Times New Roman"/>
                        <a:ea typeface="Times New Roman"/>
                        <a:cs typeface="Times New Roman"/>
                      </a:endParaRPr>
                    </a:p>
                  </a:txBody>
                  <a:tcPr marL="15394" marR="15394" marT="15394" marB="15394" anchor="ctr">
                    <a:lnL>
                      <a:noFill/>
                    </a:lnL>
                    <a:lnR>
                      <a:noFill/>
                    </a:lnR>
                    <a:lnT>
                      <a:noFill/>
                    </a:lnT>
                    <a:lnB>
                      <a:noFill/>
                    </a:lnB>
                    <a:solidFill>
                      <a:srgbClr val="0062A5"/>
                    </a:solidFill>
                  </a:tcPr>
                </a:tc>
                <a:tc>
                  <a:txBody>
                    <a:bodyPr/>
                    <a:lstStyle/>
                    <a:p>
                      <a:pPr algn="just">
                        <a:spcAft>
                          <a:spcPts val="0"/>
                        </a:spcAft>
                      </a:pPr>
                      <a:r>
                        <a:rPr lang="es-ES" sz="1100" b="1" dirty="0" smtClean="0">
                          <a:solidFill>
                            <a:srgbClr val="FFFFFF"/>
                          </a:solidFill>
                          <a:latin typeface="Arial Narrow"/>
                          <a:ea typeface="Times New Roman"/>
                          <a:cs typeface="Arial"/>
                        </a:rPr>
                        <a:t> LA TELEVISIÓN </a:t>
                      </a:r>
                      <a:r>
                        <a:rPr lang="es-ES" sz="1100" b="1" baseline="0" dirty="0" smtClean="0">
                          <a:solidFill>
                            <a:srgbClr val="FFFFFF"/>
                          </a:solidFill>
                          <a:latin typeface="Arial Narrow"/>
                          <a:ea typeface="Times New Roman"/>
                          <a:cs typeface="Arial"/>
                        </a:rPr>
                        <a:t> I : ¿E</a:t>
                      </a:r>
                      <a:r>
                        <a:rPr lang="es-ES" sz="1100" b="1" dirty="0" smtClean="0">
                          <a:solidFill>
                            <a:srgbClr val="FFFFFF"/>
                          </a:solidFill>
                          <a:latin typeface="Arial Narrow"/>
                          <a:ea typeface="Times New Roman"/>
                          <a:cs typeface="Arial"/>
                        </a:rPr>
                        <a:t>spejo o detonador de  la violencia? </a:t>
                      </a:r>
                      <a:endParaRPr lang="es-MX" sz="1100" dirty="0">
                        <a:latin typeface="Times New Roman"/>
                        <a:ea typeface="Times New Roman"/>
                        <a:cs typeface="Times New Roman"/>
                      </a:endParaRPr>
                    </a:p>
                  </a:txBody>
                  <a:tcPr marL="15394" marR="15394" marT="15394" marB="15394" anchor="ctr">
                    <a:lnL>
                      <a:noFill/>
                    </a:lnL>
                    <a:lnR>
                      <a:noFill/>
                    </a:lnR>
                    <a:lnT>
                      <a:noFill/>
                    </a:lnT>
                    <a:lnB>
                      <a:noFill/>
                    </a:lnB>
                    <a:solidFill>
                      <a:schemeClr val="accent5">
                        <a:lumMod val="50000"/>
                      </a:schemeClr>
                    </a:solidFill>
                  </a:tcPr>
                </a:tc>
              </a:tr>
              <a:tr h="523394">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5394" marR="15394" marT="15394" marB="15394"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En esta semana les presentaremos la primera parte de esta serie que analiza la realidad sobre la influencia de la televisión en la familia. ¿Está cumpliendo la televisión con su papel de informar la realidad de la violencia actual? ¿O está promoviendo brutales actos violentos en cantidades exageradas, que están insensibilizando cada vez más a la sociedad? </a:t>
                      </a:r>
                      <a:endParaRPr lang="es-MX" sz="1100" dirty="0">
                        <a:latin typeface="Times New Roman"/>
                        <a:ea typeface="Times New Roman"/>
                        <a:cs typeface="Times New Roman"/>
                      </a:endParaRPr>
                    </a:p>
                  </a:txBody>
                  <a:tcPr marL="15394" marR="15394" marT="15394" marB="15394" anchor="ctr">
                    <a:lnL>
                      <a:noFill/>
                    </a:lnL>
                    <a:lnR>
                      <a:noFill/>
                    </a:lnR>
                    <a:lnT>
                      <a:noFill/>
                    </a:lnT>
                    <a:lnB>
                      <a:noFill/>
                    </a:lnB>
                    <a:solidFill>
                      <a:srgbClr val="FFFFFF"/>
                    </a:solidFill>
                  </a:tcPr>
                </a:tc>
              </a:tr>
              <a:tr h="153939">
                <a:tc>
                  <a:txBody>
                    <a:bodyPr/>
                    <a:lstStyle/>
                    <a:p>
                      <a:pPr algn="ctr">
                        <a:spcAft>
                          <a:spcPts val="0"/>
                        </a:spcAft>
                      </a:pPr>
                      <a:r>
                        <a:rPr lang="es-ES" sz="1100" b="1" dirty="0" smtClean="0">
                          <a:solidFill>
                            <a:srgbClr val="FFFFFF"/>
                          </a:solidFill>
                          <a:latin typeface="Arial Narrow"/>
                          <a:ea typeface="Times New Roman"/>
                          <a:cs typeface="Arial"/>
                        </a:rPr>
                        <a:t>0143</a:t>
                      </a:r>
                      <a:endParaRPr lang="es-MX" sz="1100" dirty="0">
                        <a:latin typeface="Times New Roman"/>
                        <a:ea typeface="Times New Roman"/>
                        <a:cs typeface="Times New Roman"/>
                      </a:endParaRPr>
                    </a:p>
                  </a:txBody>
                  <a:tcPr marL="15394" marR="15394" marT="15394" marB="15394" anchor="ctr">
                    <a:lnL>
                      <a:noFill/>
                    </a:lnL>
                    <a:lnR>
                      <a:noFill/>
                    </a:lnR>
                    <a:lnT>
                      <a:noFill/>
                    </a:lnT>
                    <a:lnB>
                      <a:noFill/>
                    </a:lnB>
                    <a:solidFill>
                      <a:srgbClr val="0062A5"/>
                    </a:solidFill>
                  </a:tcPr>
                </a:tc>
                <a:tc>
                  <a:txBody>
                    <a:bodyPr/>
                    <a:lstStyle/>
                    <a:p>
                      <a:pPr algn="just">
                        <a:spcAft>
                          <a:spcPts val="0"/>
                        </a:spcAft>
                      </a:pPr>
                      <a:r>
                        <a:rPr lang="es-ES" sz="1100" b="1" dirty="0" smtClean="0">
                          <a:solidFill>
                            <a:srgbClr val="FFFFFF"/>
                          </a:solidFill>
                          <a:latin typeface="Arial Narrow"/>
                          <a:ea typeface="Times New Roman"/>
                          <a:cs typeface="Arial"/>
                        </a:rPr>
                        <a:t>LA</a:t>
                      </a:r>
                      <a:r>
                        <a:rPr lang="es-ES" sz="1100" b="1" baseline="0" dirty="0" smtClean="0">
                          <a:solidFill>
                            <a:srgbClr val="FFFFFF"/>
                          </a:solidFill>
                          <a:latin typeface="Arial Narrow"/>
                          <a:ea typeface="Times New Roman"/>
                          <a:cs typeface="Arial"/>
                        </a:rPr>
                        <a:t> TELEVISIÓN II:</a:t>
                      </a:r>
                      <a:r>
                        <a:rPr lang="es-ES" sz="1100" b="1" dirty="0" smtClean="0">
                          <a:solidFill>
                            <a:srgbClr val="FFFFFF"/>
                          </a:solidFill>
                          <a:latin typeface="Arial Narrow"/>
                          <a:ea typeface="Times New Roman"/>
                          <a:cs typeface="Arial"/>
                        </a:rPr>
                        <a:t> “El</a:t>
                      </a:r>
                      <a:r>
                        <a:rPr lang="es-ES" sz="1100" b="1" baseline="0" dirty="0" smtClean="0">
                          <a:solidFill>
                            <a:srgbClr val="FFFFFF"/>
                          </a:solidFill>
                          <a:latin typeface="Arial Narrow"/>
                          <a:ea typeface="Times New Roman"/>
                          <a:cs typeface="Arial"/>
                        </a:rPr>
                        <a:t> </a:t>
                      </a:r>
                      <a:r>
                        <a:rPr lang="es-ES" sz="1100" b="1" dirty="0" smtClean="0">
                          <a:solidFill>
                            <a:srgbClr val="FFFFFF"/>
                          </a:solidFill>
                          <a:latin typeface="Arial Narrow"/>
                          <a:ea typeface="Times New Roman"/>
                          <a:cs typeface="Arial"/>
                        </a:rPr>
                        <a:t> alcance de la violencia a través de los medios”</a:t>
                      </a:r>
                      <a:endParaRPr lang="es-MX" sz="1100" dirty="0">
                        <a:latin typeface="Times New Roman"/>
                        <a:ea typeface="Times New Roman"/>
                        <a:cs typeface="Times New Roman"/>
                      </a:endParaRPr>
                    </a:p>
                  </a:txBody>
                  <a:tcPr marL="15394" marR="15394" marT="15394" marB="15394" anchor="ctr">
                    <a:lnL>
                      <a:noFill/>
                    </a:lnL>
                    <a:lnR>
                      <a:noFill/>
                    </a:lnR>
                    <a:lnT>
                      <a:noFill/>
                    </a:lnT>
                    <a:lnB>
                      <a:noFill/>
                    </a:lnB>
                    <a:solidFill>
                      <a:schemeClr val="accent5">
                        <a:lumMod val="50000"/>
                      </a:schemeClr>
                    </a:solidFill>
                  </a:tcPr>
                </a:tc>
              </a:tr>
              <a:tr h="523394">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5394" marR="15394" marT="15394" marB="15394"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Una forma de insensibilizar a las personas ante el dolor humano, es acostumbrarlas a ver actos violentos que se cometen con frialdad, o dentro de un contexto humorístico, o bien, que no son castigados. ¿Es ello lo que observa nuestra familia en la televisión? Conozca los niveles de violencia que están proyectando los canales de mayor raiting en la televisión latina, y decida usted por su familia. </a:t>
                      </a:r>
                      <a:endParaRPr lang="es-MX" sz="1100" dirty="0">
                        <a:latin typeface="Times New Roman"/>
                        <a:ea typeface="Times New Roman"/>
                        <a:cs typeface="Times New Roman"/>
                      </a:endParaRPr>
                    </a:p>
                  </a:txBody>
                  <a:tcPr marL="15394" marR="15394" marT="15394" marB="15394" anchor="ctr">
                    <a:lnL>
                      <a:noFill/>
                    </a:lnL>
                    <a:lnR>
                      <a:noFill/>
                    </a:lnR>
                    <a:lnT>
                      <a:noFill/>
                    </a:lnT>
                    <a:lnB>
                      <a:noFill/>
                    </a:lnB>
                    <a:solidFill>
                      <a:srgbClr val="FFFFFF"/>
                    </a:solidFill>
                  </a:tcPr>
                </a:tc>
              </a:tr>
              <a:tr h="153939">
                <a:tc>
                  <a:txBody>
                    <a:bodyPr/>
                    <a:lstStyle/>
                    <a:p>
                      <a:pPr algn="ctr">
                        <a:spcAft>
                          <a:spcPts val="0"/>
                        </a:spcAft>
                      </a:pPr>
                      <a:r>
                        <a:rPr lang="es-ES" sz="1100" b="1">
                          <a:solidFill>
                            <a:srgbClr val="FFFFFF"/>
                          </a:solidFill>
                          <a:latin typeface="Arial Narrow"/>
                          <a:ea typeface="Times New Roman"/>
                          <a:cs typeface="Arial"/>
                        </a:rPr>
                        <a:t>0144</a:t>
                      </a:r>
                      <a:endParaRPr lang="es-MX" sz="1100">
                        <a:latin typeface="Times New Roman"/>
                        <a:ea typeface="Times New Roman"/>
                        <a:cs typeface="Times New Roman"/>
                      </a:endParaRPr>
                    </a:p>
                  </a:txBody>
                  <a:tcPr marL="15394" marR="15394" marT="15394" marB="15394" anchor="ctr">
                    <a:lnL>
                      <a:noFill/>
                    </a:lnL>
                    <a:lnR>
                      <a:noFill/>
                    </a:lnR>
                    <a:lnT>
                      <a:noFill/>
                    </a:lnT>
                    <a:lnB>
                      <a:noFill/>
                    </a:lnB>
                    <a:solidFill>
                      <a:srgbClr val="0062A5"/>
                    </a:solidFill>
                  </a:tcPr>
                </a:tc>
                <a:tc>
                  <a:txBody>
                    <a:bodyPr/>
                    <a:lstStyle/>
                    <a:p>
                      <a:pPr algn="just">
                        <a:spcAft>
                          <a:spcPts val="0"/>
                        </a:spcAft>
                      </a:pPr>
                      <a:r>
                        <a:rPr lang="es-ES" sz="1100" b="1" dirty="0" smtClean="0">
                          <a:solidFill>
                            <a:srgbClr val="FFFFFF"/>
                          </a:solidFill>
                          <a:latin typeface="Arial Narrow"/>
                          <a:ea typeface="Times New Roman"/>
                          <a:cs typeface="Arial"/>
                        </a:rPr>
                        <a:t>LA TELEVISIÓN III: </a:t>
                      </a:r>
                      <a:r>
                        <a:rPr lang="es-ES" sz="1100" b="1" dirty="0">
                          <a:solidFill>
                            <a:srgbClr val="FFFFFF"/>
                          </a:solidFill>
                          <a:latin typeface="Arial Narrow"/>
                          <a:ea typeface="Times New Roman"/>
                          <a:cs typeface="Arial"/>
                        </a:rPr>
                        <a:t>“Recomendaciones para proteger a los niños de la violencia visual”</a:t>
                      </a:r>
                      <a:endParaRPr lang="es-MX" sz="1100" dirty="0">
                        <a:latin typeface="Times New Roman"/>
                        <a:ea typeface="Times New Roman"/>
                        <a:cs typeface="Times New Roman"/>
                      </a:endParaRPr>
                    </a:p>
                  </a:txBody>
                  <a:tcPr marL="15394" marR="15394" marT="15394" marB="15394" anchor="ctr">
                    <a:lnL>
                      <a:noFill/>
                    </a:lnL>
                    <a:lnR>
                      <a:noFill/>
                    </a:lnR>
                    <a:lnT>
                      <a:noFill/>
                    </a:lnT>
                    <a:lnB>
                      <a:noFill/>
                    </a:lnB>
                    <a:solidFill>
                      <a:schemeClr val="accent5">
                        <a:lumMod val="50000"/>
                      </a:schemeClr>
                    </a:solidFill>
                  </a:tcPr>
                </a:tc>
              </a:tr>
              <a:tr h="523394">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5394" marR="15394" marT="15394" marB="15394"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Ver televisión es uno de los pasatiempos más comunes y de mayor influencia en la vida de los niños y adolescentes, pero es responsabilidad de los padres proteger a sus hijos de toda mala influencia, incluso de la que transmite la televisión. Este programa presenta 10 principios básicos que mostrarán a los padres cómo guardar a sus hijos de la violencia visual. </a:t>
                      </a:r>
                      <a:endParaRPr lang="es-MX" sz="1100" dirty="0">
                        <a:latin typeface="Times New Roman"/>
                        <a:ea typeface="Times New Roman"/>
                        <a:cs typeface="Times New Roman"/>
                      </a:endParaRPr>
                    </a:p>
                  </a:txBody>
                  <a:tcPr marL="15394" marR="15394" marT="15394" marB="15394" anchor="ctr">
                    <a:lnL>
                      <a:noFill/>
                    </a:lnL>
                    <a:lnR>
                      <a:noFill/>
                    </a:lnR>
                    <a:lnT>
                      <a:noFill/>
                    </a:lnT>
                    <a:lnB>
                      <a:noFill/>
                    </a:lnB>
                    <a:solidFill>
                      <a:srgbClr val="FFFFFF"/>
                    </a:solidFill>
                  </a:tcPr>
                </a:tc>
              </a:tr>
            </a:tbl>
          </a:graphicData>
        </a:graphic>
      </p:graphicFrame>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144587" y="1500538"/>
          <a:ext cx="7634287" cy="5273860"/>
        </p:xfrm>
        <a:graphic>
          <a:graphicData uri="http://schemas.openxmlformats.org/drawingml/2006/table">
            <a:tbl>
              <a:tblPr/>
              <a:tblGrid>
                <a:gridCol w="628451"/>
                <a:gridCol w="7005836"/>
              </a:tblGrid>
              <a:tr h="147246">
                <a:tc>
                  <a:txBody>
                    <a:bodyPr/>
                    <a:lstStyle/>
                    <a:p>
                      <a:pPr algn="ctr">
                        <a:spcAft>
                          <a:spcPts val="0"/>
                        </a:spcAft>
                      </a:pPr>
                      <a:r>
                        <a:rPr lang="es-ES" sz="1100" b="1" dirty="0">
                          <a:solidFill>
                            <a:srgbClr val="FFFFFF"/>
                          </a:solidFill>
                          <a:latin typeface="Arial Narrow"/>
                          <a:ea typeface="Times New Roman"/>
                          <a:cs typeface="Arial"/>
                        </a:rPr>
                        <a:t>0145</a:t>
                      </a:r>
                      <a:endParaRPr lang="es-MX" sz="1100" dirty="0">
                        <a:latin typeface="Times New Roman"/>
                        <a:ea typeface="Times New Roman"/>
                        <a:cs typeface="Times New Roman"/>
                      </a:endParaRPr>
                    </a:p>
                  </a:txBody>
                  <a:tcPr marL="14725" marR="14725" marT="14725" marB="1472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LOS VALORES MORALES I</a:t>
                      </a:r>
                      <a:endParaRPr lang="es-MX" sz="1100" dirty="0">
                        <a:latin typeface="Times New Roman"/>
                        <a:ea typeface="Times New Roman"/>
                        <a:cs typeface="Times New Roman"/>
                      </a:endParaRPr>
                    </a:p>
                  </a:txBody>
                  <a:tcPr marL="14725" marR="14725" marT="14725" marB="14725" anchor="ctr">
                    <a:lnL>
                      <a:noFill/>
                    </a:lnL>
                    <a:lnR>
                      <a:noFill/>
                    </a:lnR>
                    <a:lnT>
                      <a:noFill/>
                    </a:lnT>
                    <a:lnB>
                      <a:noFill/>
                    </a:lnB>
                    <a:solidFill>
                      <a:schemeClr val="accent5">
                        <a:lumMod val="50000"/>
                      </a:schemeClr>
                    </a:solidFill>
                  </a:tcPr>
                </a:tc>
              </a:tr>
              <a:tr h="382841">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Nuestros hijos nacen con una conciencia que les indica lo bueno y lo malo, pero esa capacidad para discernir entre uno y otro, puede fortalecerse al fomentarles buenos valores, o puede desaparecer si no se practican. Hoy en día, como nunca, necesitamos valores firmes, sólidos, sobre los cuales podamos fundamentar nuestras familias. </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FFFFFF"/>
                    </a:solidFill>
                  </a:tcPr>
                </a:tc>
              </a:tr>
              <a:tr h="147246">
                <a:tc>
                  <a:txBody>
                    <a:bodyPr/>
                    <a:lstStyle/>
                    <a:p>
                      <a:pPr algn="ctr">
                        <a:spcAft>
                          <a:spcPts val="0"/>
                        </a:spcAft>
                      </a:pPr>
                      <a:r>
                        <a:rPr lang="es-ES" sz="1100" b="1">
                          <a:solidFill>
                            <a:srgbClr val="FFFFFF"/>
                          </a:solidFill>
                          <a:latin typeface="Arial Narrow"/>
                          <a:ea typeface="Times New Roman"/>
                          <a:cs typeface="Arial"/>
                        </a:rPr>
                        <a:t>0146</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LOS VALORES MORALES II </a:t>
                      </a:r>
                      <a:endParaRPr lang="es-MX" sz="1100" dirty="0">
                        <a:latin typeface="Times New Roman"/>
                        <a:ea typeface="Times New Roman"/>
                        <a:cs typeface="Times New Roman"/>
                      </a:endParaRPr>
                    </a:p>
                  </a:txBody>
                  <a:tcPr marL="14725" marR="14725" marT="14725" marB="14725" anchor="ctr">
                    <a:lnL>
                      <a:noFill/>
                    </a:lnL>
                    <a:lnR>
                      <a:noFill/>
                    </a:lnR>
                    <a:lnT>
                      <a:noFill/>
                    </a:lnT>
                    <a:lnB>
                      <a:noFill/>
                    </a:lnB>
                    <a:solidFill>
                      <a:schemeClr val="accent5">
                        <a:lumMod val="50000"/>
                      </a:schemeClr>
                    </a:solidFill>
                  </a:tcPr>
                </a:tc>
              </a:tr>
              <a:tr h="382841">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Un valor moral es todo aquello que lleva al hombre a defender su dignidad como persona, es aquello que la hace mejor, la perfecciona y la completa. Este programa describe en forma muy amena, los valores básicos que deben aprenderse en casa, sus beneficios, cómo fomentarlos desde la infancia y las trágicas consecuencias de su ausencia en el hogar. </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FFFFFF"/>
                    </a:solidFill>
                  </a:tcPr>
                </a:tc>
              </a:tr>
              <a:tr h="147246">
                <a:tc>
                  <a:txBody>
                    <a:bodyPr/>
                    <a:lstStyle/>
                    <a:p>
                      <a:pPr algn="ctr">
                        <a:spcAft>
                          <a:spcPts val="0"/>
                        </a:spcAft>
                      </a:pPr>
                      <a:r>
                        <a:rPr lang="es-ES" sz="1100" b="1">
                          <a:solidFill>
                            <a:srgbClr val="FFFFFF"/>
                          </a:solidFill>
                          <a:latin typeface="Arial Narrow"/>
                          <a:ea typeface="Times New Roman"/>
                          <a:cs typeface="Arial"/>
                        </a:rPr>
                        <a:t>0147</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ADICCIÓN POR </a:t>
                      </a:r>
                      <a:r>
                        <a:rPr lang="es-ES" sz="1100" b="1" dirty="0" smtClean="0">
                          <a:solidFill>
                            <a:srgbClr val="FFFFFF"/>
                          </a:solidFill>
                          <a:latin typeface="Arial Narrow"/>
                          <a:ea typeface="Times New Roman"/>
                          <a:cs typeface="Arial"/>
                        </a:rPr>
                        <a:t> LA</a:t>
                      </a:r>
                      <a:r>
                        <a:rPr lang="es-ES" sz="1100" b="1" baseline="0" dirty="0" smtClean="0">
                          <a:solidFill>
                            <a:srgbClr val="FFFFFF"/>
                          </a:solidFill>
                          <a:latin typeface="Arial Narrow"/>
                          <a:ea typeface="Times New Roman"/>
                          <a:cs typeface="Arial"/>
                        </a:rPr>
                        <a:t> </a:t>
                      </a:r>
                      <a:r>
                        <a:rPr lang="es-ES" sz="1100" b="1" dirty="0" smtClean="0">
                          <a:solidFill>
                            <a:srgbClr val="FFFFFF"/>
                          </a:solidFill>
                          <a:latin typeface="Arial Narrow"/>
                          <a:ea typeface="Times New Roman"/>
                          <a:cs typeface="Arial"/>
                        </a:rPr>
                        <a:t>DELGADEZ</a:t>
                      </a:r>
                      <a:endParaRPr lang="es-MX" sz="1100" dirty="0">
                        <a:latin typeface="Times New Roman"/>
                        <a:ea typeface="Times New Roman"/>
                        <a:cs typeface="Times New Roman"/>
                      </a:endParaRPr>
                    </a:p>
                  </a:txBody>
                  <a:tcPr marL="14725" marR="14725" marT="14725" marB="14725" anchor="ctr">
                    <a:lnL>
                      <a:noFill/>
                    </a:lnL>
                    <a:lnR>
                      <a:noFill/>
                    </a:lnR>
                    <a:lnT>
                      <a:noFill/>
                    </a:lnT>
                    <a:lnB>
                      <a:noFill/>
                    </a:lnB>
                    <a:solidFill>
                      <a:schemeClr val="accent5">
                        <a:lumMod val="50000"/>
                      </a:schemeClr>
                    </a:solidFill>
                  </a:tcPr>
                </a:tc>
              </a:tr>
              <a:tr h="382841">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La obsesión por la actual “moda de la delgadez” está cobrando sus víctimas en jóvenes de todo el mundo y de todas las clases sociales, donde cada vez son más frecuentes la anorexia nerviosa y la bulimia. Ambas son enfermedades con un origen psicológico que deben prevenirse y tratarse fundamentalmente con el apoyo de la familia. </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FFFFFF"/>
                    </a:solidFill>
                  </a:tcPr>
                </a:tc>
              </a:tr>
              <a:tr h="147246">
                <a:tc>
                  <a:txBody>
                    <a:bodyPr/>
                    <a:lstStyle/>
                    <a:p>
                      <a:pPr algn="ctr">
                        <a:spcAft>
                          <a:spcPts val="0"/>
                        </a:spcAft>
                      </a:pPr>
                      <a:r>
                        <a:rPr lang="es-ES" sz="1100" b="1">
                          <a:solidFill>
                            <a:srgbClr val="FFFFFF"/>
                          </a:solidFill>
                          <a:latin typeface="Arial Narrow"/>
                          <a:ea typeface="Times New Roman"/>
                          <a:cs typeface="Arial"/>
                        </a:rPr>
                        <a:t>0148</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POR QUÉ DECIMOS NO AL ABORTO I</a:t>
                      </a:r>
                      <a:endParaRPr lang="es-MX" sz="1100" dirty="0">
                        <a:latin typeface="Times New Roman"/>
                        <a:ea typeface="Times New Roman"/>
                        <a:cs typeface="Times New Roman"/>
                      </a:endParaRPr>
                    </a:p>
                  </a:txBody>
                  <a:tcPr marL="14725" marR="14725" marT="14725" marB="14725" anchor="ctr">
                    <a:lnL>
                      <a:noFill/>
                    </a:lnL>
                    <a:lnR>
                      <a:noFill/>
                    </a:lnR>
                    <a:lnT>
                      <a:noFill/>
                    </a:lnT>
                    <a:lnB>
                      <a:noFill/>
                    </a:lnB>
                    <a:solidFill>
                      <a:schemeClr val="accent5">
                        <a:lumMod val="50000"/>
                      </a:schemeClr>
                    </a:solidFill>
                  </a:tcPr>
                </a:tc>
              </a:tr>
              <a:tr h="500638">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El propósito de este programa no es producir un debate, sino presentar los aspectos veraces de la vida humana, ya que uno de nuestros objetivos es velar por la calidad de vida. No pretendemos convencer a los grupos defensores del aborto, pero sí es muy importante presentar una información completa del tema a la luz de argumentos lógicos; así sabrá usted por qué decimos NO al aborto. </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FFFFFF"/>
                    </a:solidFill>
                  </a:tcPr>
                </a:tc>
              </a:tr>
              <a:tr h="147246">
                <a:tc>
                  <a:txBody>
                    <a:bodyPr/>
                    <a:lstStyle/>
                    <a:p>
                      <a:pPr algn="ctr">
                        <a:spcAft>
                          <a:spcPts val="0"/>
                        </a:spcAft>
                      </a:pPr>
                      <a:r>
                        <a:rPr lang="es-ES" sz="1100" b="1">
                          <a:solidFill>
                            <a:srgbClr val="FFFFFF"/>
                          </a:solidFill>
                          <a:latin typeface="Arial Narrow"/>
                          <a:ea typeface="Times New Roman"/>
                          <a:cs typeface="Arial"/>
                        </a:rPr>
                        <a:t>0149</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POR QUÉ DECIMOS NO AL ABORTO II</a:t>
                      </a:r>
                      <a:endParaRPr lang="es-MX" sz="1100" dirty="0">
                        <a:latin typeface="Times New Roman"/>
                        <a:ea typeface="Times New Roman"/>
                        <a:cs typeface="Times New Roman"/>
                      </a:endParaRPr>
                    </a:p>
                  </a:txBody>
                  <a:tcPr marL="14725" marR="14725" marT="14725" marB="14725" anchor="ctr">
                    <a:lnL>
                      <a:noFill/>
                    </a:lnL>
                    <a:lnR>
                      <a:noFill/>
                    </a:lnR>
                    <a:lnT>
                      <a:noFill/>
                    </a:lnT>
                    <a:lnB>
                      <a:noFill/>
                    </a:lnB>
                    <a:solidFill>
                      <a:schemeClr val="accent5">
                        <a:lumMod val="50000"/>
                      </a:schemeClr>
                    </a:solidFill>
                  </a:tcPr>
                </a:tc>
              </a:tr>
              <a:tr h="382841">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Esperanza para siempre ha velado por el respeto a la vida. Definitivamente estamos en contra del aborto. Esto no es cuestión de fanatismo o de una actitud predispuesta; sino que, numerosas pruebas y demostraciones científicas, nos llevan a expresar con firmeza nuestra postura, a favor del derecho a la vida. </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FFFFFF"/>
                    </a:solidFill>
                  </a:tcPr>
                </a:tc>
              </a:tr>
              <a:tr h="147246">
                <a:tc>
                  <a:txBody>
                    <a:bodyPr/>
                    <a:lstStyle/>
                    <a:p>
                      <a:pPr algn="ctr">
                        <a:spcAft>
                          <a:spcPts val="0"/>
                        </a:spcAft>
                      </a:pPr>
                      <a:r>
                        <a:rPr lang="es-ES" sz="1100" b="1">
                          <a:solidFill>
                            <a:srgbClr val="FFFFFF"/>
                          </a:solidFill>
                          <a:latin typeface="Arial Narrow"/>
                          <a:ea typeface="Times New Roman"/>
                          <a:cs typeface="Arial"/>
                        </a:rPr>
                        <a:t>0150</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0062A5"/>
                    </a:solidFill>
                  </a:tcPr>
                </a:tc>
                <a:tc>
                  <a:txBody>
                    <a:bodyPr/>
                    <a:lstStyle/>
                    <a:p>
                      <a:pPr algn="just">
                        <a:spcAft>
                          <a:spcPts val="0"/>
                        </a:spcAft>
                      </a:pPr>
                      <a:r>
                        <a:rPr lang="es-ES" sz="1100" b="1" dirty="0" smtClean="0">
                          <a:solidFill>
                            <a:srgbClr val="FFFFFF"/>
                          </a:solidFill>
                          <a:latin typeface="Arial Narrow"/>
                          <a:ea typeface="Times New Roman"/>
                          <a:cs typeface="Arial"/>
                        </a:rPr>
                        <a:t>LA VIDA: </a:t>
                      </a:r>
                      <a:r>
                        <a:rPr lang="es-ES" sz="1100" b="1" dirty="0">
                          <a:solidFill>
                            <a:srgbClr val="FFFFFF"/>
                          </a:solidFill>
                          <a:latin typeface="Arial Narrow"/>
                          <a:ea typeface="Times New Roman"/>
                          <a:cs typeface="Arial"/>
                        </a:rPr>
                        <a:t>¿opción o derecho?</a:t>
                      </a:r>
                      <a:endParaRPr lang="es-MX" sz="1100" dirty="0">
                        <a:latin typeface="Times New Roman"/>
                        <a:ea typeface="Times New Roman"/>
                        <a:cs typeface="Times New Roman"/>
                      </a:endParaRPr>
                    </a:p>
                  </a:txBody>
                  <a:tcPr marL="14725" marR="14725" marT="14725" marB="14725" anchor="ctr">
                    <a:lnL>
                      <a:noFill/>
                    </a:lnL>
                    <a:lnR>
                      <a:noFill/>
                    </a:lnR>
                    <a:lnT>
                      <a:noFill/>
                    </a:lnT>
                    <a:lnB>
                      <a:noFill/>
                    </a:lnB>
                    <a:solidFill>
                      <a:schemeClr val="accent5">
                        <a:lumMod val="50000"/>
                      </a:schemeClr>
                    </a:solidFill>
                  </a:tcPr>
                </a:tc>
              </a:tr>
              <a:tr h="500638">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Existen diversas causas que han sido la razón principal por la cual se ha logrado la legalización del aborto en algunos países: porque esos hijos concebidos son producto de una violación, o nacerán con alguna deformación, o simplemente, no fueron planeados. Este programa se recomienda ampliamente a mujeres embarazadas que están dudosas ante la vida o muerte del producto que han concebido. </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FFFFFF"/>
                    </a:solidFill>
                  </a:tcPr>
                </a:tc>
              </a:tr>
              <a:tr h="147246">
                <a:tc>
                  <a:txBody>
                    <a:bodyPr/>
                    <a:lstStyle/>
                    <a:p>
                      <a:pPr algn="ctr">
                        <a:spcAft>
                          <a:spcPts val="0"/>
                        </a:spcAft>
                      </a:pPr>
                      <a:r>
                        <a:rPr lang="es-ES" sz="1100" b="1">
                          <a:solidFill>
                            <a:srgbClr val="FFFFFF"/>
                          </a:solidFill>
                          <a:latin typeface="Arial Narrow"/>
                          <a:ea typeface="Times New Roman"/>
                          <a:cs typeface="Arial"/>
                        </a:rPr>
                        <a:t>0151</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¿QUÉ HAY DESPUÉS DEL ABORTO?</a:t>
                      </a:r>
                      <a:endParaRPr lang="es-MX" sz="1100" dirty="0">
                        <a:latin typeface="Times New Roman"/>
                        <a:ea typeface="Times New Roman"/>
                        <a:cs typeface="Times New Roman"/>
                      </a:endParaRPr>
                    </a:p>
                  </a:txBody>
                  <a:tcPr marL="14725" marR="14725" marT="14725" marB="14725" anchor="ctr">
                    <a:lnL>
                      <a:noFill/>
                    </a:lnL>
                    <a:lnR>
                      <a:noFill/>
                    </a:lnR>
                    <a:lnT>
                      <a:noFill/>
                    </a:lnT>
                    <a:lnB>
                      <a:noFill/>
                    </a:lnB>
                    <a:solidFill>
                      <a:schemeClr val="accent5">
                        <a:lumMod val="50000"/>
                      </a:schemeClr>
                    </a:solidFill>
                  </a:tcPr>
                </a:tc>
              </a:tr>
              <a:tr h="500638">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Infertilidad, abortos involuntarios, cáncer de seno, depresión, culpabilidad, e intentos suicidas entre otras, son las afectaciones que presentan las mujeres que decidieron abortar. Escuche los testimonios de madres, médicos y enfermeras que hoy se avergüenzan de sus prácticas pasadas. Por difícil que parezca, ¡usted puede ser completamente libre de esa culpa fatal! </a:t>
                      </a:r>
                      <a:endParaRPr lang="es-MX" sz="1100" dirty="0">
                        <a:latin typeface="Times New Roman"/>
                        <a:ea typeface="Times New Roman"/>
                        <a:cs typeface="Times New Roman"/>
                      </a:endParaRPr>
                    </a:p>
                  </a:txBody>
                  <a:tcPr marL="14725" marR="14725" marT="14725" marB="14725" anchor="ctr">
                    <a:lnL>
                      <a:noFill/>
                    </a:lnL>
                    <a:lnR>
                      <a:noFill/>
                    </a:lnR>
                    <a:lnT>
                      <a:noFill/>
                    </a:lnT>
                    <a:lnB>
                      <a:noFill/>
                    </a:lnB>
                    <a:solidFill>
                      <a:srgbClr val="FFFFFF"/>
                    </a:solidFill>
                  </a:tcPr>
                </a:tc>
              </a:tr>
            </a:tbl>
          </a:graphicData>
        </a:graphic>
      </p:graphicFrame>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144587" y="1508140"/>
          <a:ext cx="7634287" cy="5074920"/>
        </p:xfrm>
        <a:graphic>
          <a:graphicData uri="http://schemas.openxmlformats.org/drawingml/2006/table">
            <a:tbl>
              <a:tblPr/>
              <a:tblGrid>
                <a:gridCol w="628450"/>
                <a:gridCol w="7005837"/>
              </a:tblGrid>
              <a:tr h="158750">
                <a:tc>
                  <a:txBody>
                    <a:bodyPr/>
                    <a:lstStyle/>
                    <a:p>
                      <a:pPr algn="ctr">
                        <a:spcAft>
                          <a:spcPts val="0"/>
                        </a:spcAft>
                      </a:pPr>
                      <a:r>
                        <a:rPr lang="es-ES" sz="1100" b="1" dirty="0">
                          <a:solidFill>
                            <a:srgbClr val="FFFFFF"/>
                          </a:solidFill>
                          <a:latin typeface="Arial Narrow"/>
                          <a:ea typeface="Times New Roman"/>
                          <a:cs typeface="Arial"/>
                        </a:rPr>
                        <a:t>0152</a:t>
                      </a:r>
                      <a:endParaRPr lang="es-MX" sz="1100" dirty="0">
                        <a:latin typeface="Times New Roman"/>
                        <a:ea typeface="Times New Roman"/>
                        <a:cs typeface="Times New Roman"/>
                      </a:endParaRPr>
                    </a:p>
                  </a:txBody>
                  <a:tcPr marL="15875" marR="15875" marT="15875" marB="1587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CÓMO CRIAR A NUESTROS HIJOS ADOLESCENTES I</a:t>
                      </a:r>
                      <a:endParaRPr lang="es-MX" sz="1100" dirty="0">
                        <a:latin typeface="Times New Roman"/>
                        <a:ea typeface="Times New Roman"/>
                        <a:cs typeface="Times New Roman"/>
                      </a:endParaRPr>
                    </a:p>
                  </a:txBody>
                  <a:tcPr marL="15875" marR="15875" marT="15875" marB="15875" anchor="ctr">
                    <a:lnL>
                      <a:noFill/>
                    </a:lnL>
                    <a:lnR>
                      <a:noFill/>
                    </a:lnR>
                    <a:lnT>
                      <a:noFill/>
                    </a:lnT>
                    <a:lnB>
                      <a:noFill/>
                    </a:lnB>
                    <a:solidFill>
                      <a:schemeClr val="accent5">
                        <a:lumMod val="50000"/>
                      </a:schemeClr>
                    </a:solidFill>
                  </a:tcPr>
                </a:tc>
              </a:tr>
              <a:tr h="412750">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5875" marR="15875" marT="15875" marB="15875"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La adolescencia es un periodo de cambio entre el muchacho y los padres. Ya no estamos tratando con un niño; estamos tratando con un adulto que emerge, que aparece de pronto, pero que está en formación. Es por ello que los métodos de disciplina, interacción, comunicación y control sobre nuestros adolescentes deben de cambiar. </a:t>
                      </a:r>
                      <a:endParaRPr lang="es-MX" sz="1100">
                        <a:latin typeface="Times New Roman"/>
                        <a:ea typeface="Times New Roman"/>
                        <a:cs typeface="Times New Roman"/>
                      </a:endParaRPr>
                    </a:p>
                  </a:txBody>
                  <a:tcPr marL="15875" marR="15875" marT="15875" marB="15875" anchor="ctr">
                    <a:lnL>
                      <a:noFill/>
                    </a:lnL>
                    <a:lnR>
                      <a:noFill/>
                    </a:lnR>
                    <a:lnT>
                      <a:noFill/>
                    </a:lnT>
                    <a:lnB>
                      <a:noFill/>
                    </a:lnB>
                    <a:solidFill>
                      <a:srgbClr val="FFFFFF"/>
                    </a:solidFill>
                  </a:tcPr>
                </a:tc>
              </a:tr>
              <a:tr h="158750">
                <a:tc>
                  <a:txBody>
                    <a:bodyPr/>
                    <a:lstStyle/>
                    <a:p>
                      <a:pPr algn="ctr">
                        <a:spcAft>
                          <a:spcPts val="0"/>
                        </a:spcAft>
                      </a:pPr>
                      <a:r>
                        <a:rPr lang="es-ES" sz="1100" b="1">
                          <a:solidFill>
                            <a:srgbClr val="FFFFFF"/>
                          </a:solidFill>
                          <a:latin typeface="Arial Narrow"/>
                          <a:ea typeface="Times New Roman"/>
                          <a:cs typeface="Arial"/>
                        </a:rPr>
                        <a:t>0153</a:t>
                      </a:r>
                      <a:endParaRPr lang="es-MX" sz="1100">
                        <a:latin typeface="Times New Roman"/>
                        <a:ea typeface="Times New Roman"/>
                        <a:cs typeface="Times New Roman"/>
                      </a:endParaRPr>
                    </a:p>
                  </a:txBody>
                  <a:tcPr marL="15875" marR="15875" marT="15875" marB="1587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CÓMO CRIAR A NUESTROS HIJOS ADOLESCENTES II: “Transición de la niñez a la etapa adulta”</a:t>
                      </a:r>
                      <a:endParaRPr lang="es-MX" sz="1100" dirty="0">
                        <a:latin typeface="Times New Roman"/>
                        <a:ea typeface="Times New Roman"/>
                        <a:cs typeface="Times New Roman"/>
                      </a:endParaRPr>
                    </a:p>
                  </a:txBody>
                  <a:tcPr marL="15875" marR="15875" marT="15875" marB="15875" anchor="ctr">
                    <a:lnL>
                      <a:noFill/>
                    </a:lnL>
                    <a:lnR>
                      <a:noFill/>
                    </a:lnR>
                    <a:lnT>
                      <a:noFill/>
                    </a:lnT>
                    <a:lnB>
                      <a:noFill/>
                    </a:lnB>
                    <a:solidFill>
                      <a:schemeClr val="accent5">
                        <a:lumMod val="50000"/>
                      </a:schemeClr>
                    </a:solidFill>
                  </a:tcPr>
                </a:tc>
              </a:tr>
              <a:tr h="412750">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5875" marR="15875" marT="15875" marB="15875"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El ajuste más importante que los padres deben realizar en esta etapa de adolescencia es darse cuenta que ya no están tratando con un niño, sino con un “adulto muy joven”. Muchas técnicas que funcionaron cuando tu niño era pequeño, no van a funcionar ahora. Esta etapa presupone un cambio de padres e hijos. </a:t>
                      </a:r>
                      <a:endParaRPr lang="es-MX" sz="1100">
                        <a:latin typeface="Times New Roman"/>
                        <a:ea typeface="Times New Roman"/>
                        <a:cs typeface="Times New Roman"/>
                      </a:endParaRPr>
                    </a:p>
                  </a:txBody>
                  <a:tcPr marL="15875" marR="15875" marT="15875" marB="15875" anchor="ctr">
                    <a:lnL>
                      <a:noFill/>
                    </a:lnL>
                    <a:lnR>
                      <a:noFill/>
                    </a:lnR>
                    <a:lnT>
                      <a:noFill/>
                    </a:lnT>
                    <a:lnB>
                      <a:noFill/>
                    </a:lnB>
                    <a:solidFill>
                      <a:srgbClr val="FFFFFF"/>
                    </a:solidFill>
                  </a:tcPr>
                </a:tc>
              </a:tr>
              <a:tr h="158750">
                <a:tc>
                  <a:txBody>
                    <a:bodyPr/>
                    <a:lstStyle/>
                    <a:p>
                      <a:pPr algn="ctr">
                        <a:spcAft>
                          <a:spcPts val="0"/>
                        </a:spcAft>
                      </a:pPr>
                      <a:r>
                        <a:rPr lang="es-ES" sz="1100" b="1">
                          <a:solidFill>
                            <a:srgbClr val="FFFFFF"/>
                          </a:solidFill>
                          <a:latin typeface="Arial Narrow"/>
                          <a:ea typeface="Times New Roman"/>
                          <a:cs typeface="Arial"/>
                        </a:rPr>
                        <a:t>0154</a:t>
                      </a:r>
                      <a:endParaRPr lang="es-MX" sz="1100">
                        <a:latin typeface="Times New Roman"/>
                        <a:ea typeface="Times New Roman"/>
                        <a:cs typeface="Times New Roman"/>
                      </a:endParaRPr>
                    </a:p>
                  </a:txBody>
                  <a:tcPr marL="15875" marR="15875" marT="15875" marB="1587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CÓMO CRIAR A NUESTROS HIJOS ADOLESCENTES III: “Cómo acercarnos a ellos”</a:t>
                      </a:r>
                      <a:endParaRPr lang="es-MX" sz="1100" dirty="0">
                        <a:latin typeface="Times New Roman"/>
                        <a:ea typeface="Times New Roman"/>
                        <a:cs typeface="Times New Roman"/>
                      </a:endParaRPr>
                    </a:p>
                  </a:txBody>
                  <a:tcPr marL="15875" marR="15875" marT="15875" marB="15875" anchor="ctr">
                    <a:lnL>
                      <a:noFill/>
                    </a:lnL>
                    <a:lnR>
                      <a:noFill/>
                    </a:lnR>
                    <a:lnT>
                      <a:noFill/>
                    </a:lnT>
                    <a:lnB>
                      <a:noFill/>
                    </a:lnB>
                    <a:solidFill>
                      <a:schemeClr val="accent5">
                        <a:lumMod val="50000"/>
                      </a:schemeClr>
                    </a:solidFill>
                  </a:tcPr>
                </a:tc>
              </a:tr>
              <a:tr h="412750">
                <a:tc>
                  <a:txBody>
                    <a:bodyPr/>
                    <a:lstStyle/>
                    <a:p>
                      <a:pPr algn="just">
                        <a:spcAft>
                          <a:spcPts val="0"/>
                        </a:spcAft>
                      </a:pPr>
                      <a:r>
                        <a:rPr lang="es-ES" sz="1100" dirty="0">
                          <a:latin typeface="Arial Narrow"/>
                          <a:ea typeface="Times New Roman"/>
                          <a:cs typeface="Arial"/>
                        </a:rPr>
                        <a:t> </a:t>
                      </a:r>
                      <a:endParaRPr lang="es-MX" sz="1100" dirty="0">
                        <a:latin typeface="Times New Roman"/>
                        <a:ea typeface="Times New Roman"/>
                        <a:cs typeface="Times New Roman"/>
                      </a:endParaRPr>
                    </a:p>
                  </a:txBody>
                  <a:tcPr marL="15875" marR="15875" marT="15875" marB="15875"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Hoy presentamos un programa ideal para los padres que han buscado cómo tratar y educar a su hijo que ha dejado de ser un niño y es ahora un adolescente. Cinco técnicas son muy acertadas: Evitar la lucha del poder, tener un trato de adultos, mejorar la comunicación, saber “negociar” con ellos y evitar la ira. ¡Aprendamos juntos! </a:t>
                      </a:r>
                      <a:endParaRPr lang="es-MX" sz="1100" dirty="0">
                        <a:latin typeface="Times New Roman"/>
                        <a:ea typeface="Times New Roman"/>
                        <a:cs typeface="Times New Roman"/>
                      </a:endParaRPr>
                    </a:p>
                  </a:txBody>
                  <a:tcPr marL="15875" marR="15875" marT="15875" marB="15875" anchor="ctr">
                    <a:lnL>
                      <a:noFill/>
                    </a:lnL>
                    <a:lnR>
                      <a:noFill/>
                    </a:lnR>
                    <a:lnT>
                      <a:noFill/>
                    </a:lnT>
                    <a:lnB>
                      <a:noFill/>
                    </a:lnB>
                    <a:solidFill>
                      <a:srgbClr val="FFFFFF"/>
                    </a:solidFill>
                  </a:tcPr>
                </a:tc>
              </a:tr>
              <a:tr h="158750">
                <a:tc>
                  <a:txBody>
                    <a:bodyPr/>
                    <a:lstStyle/>
                    <a:p>
                      <a:pPr algn="ctr">
                        <a:spcAft>
                          <a:spcPts val="0"/>
                        </a:spcAft>
                      </a:pPr>
                      <a:r>
                        <a:rPr lang="es-ES" sz="1100" b="1">
                          <a:solidFill>
                            <a:srgbClr val="FFFFFF"/>
                          </a:solidFill>
                          <a:latin typeface="Arial Narrow"/>
                          <a:ea typeface="Times New Roman"/>
                          <a:cs typeface="Arial"/>
                        </a:rPr>
                        <a:t>0155</a:t>
                      </a:r>
                      <a:endParaRPr lang="es-MX" sz="1100">
                        <a:latin typeface="Times New Roman"/>
                        <a:ea typeface="Times New Roman"/>
                        <a:cs typeface="Times New Roman"/>
                      </a:endParaRPr>
                    </a:p>
                  </a:txBody>
                  <a:tcPr marL="15875" marR="15875" marT="15875" marB="1587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CÓMO CRIAR A NUESTROS HIJOS ADOLESCENTES IV: “Tratando con comportamientos diarios”</a:t>
                      </a:r>
                      <a:endParaRPr lang="es-MX" sz="1100" dirty="0">
                        <a:latin typeface="Times New Roman"/>
                        <a:ea typeface="Times New Roman"/>
                        <a:cs typeface="Times New Roman"/>
                      </a:endParaRPr>
                    </a:p>
                  </a:txBody>
                  <a:tcPr marL="15875" marR="15875" marT="15875" marB="15875" anchor="ctr">
                    <a:lnL>
                      <a:noFill/>
                    </a:lnL>
                    <a:lnR>
                      <a:noFill/>
                    </a:lnR>
                    <a:lnT>
                      <a:noFill/>
                    </a:lnT>
                    <a:lnB>
                      <a:noFill/>
                    </a:lnB>
                    <a:solidFill>
                      <a:schemeClr val="accent5">
                        <a:lumMod val="50000"/>
                      </a:schemeClr>
                    </a:solidFill>
                  </a:tcPr>
                </a:tc>
              </a:tr>
              <a:tr h="539750">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5875" marR="15875" marT="15875" marB="15875"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El comportamiento de tus hijos, cambia cuando se enfrentan a la difícil etapa de la adolescencia. Nosotros, como padres, debemos ser muy específicos al tratar de cambiar sus actitudes. Analizar el contexto en que ocurren esas situaciones, así como las consecuencias que las provocan, son algunas de las técnicas que trataremos en este interesante tema. Si su deseo es acercarse a su hijo adolescente, este programa es especial para usted. </a:t>
                      </a:r>
                      <a:endParaRPr lang="es-MX" sz="1100">
                        <a:latin typeface="Times New Roman"/>
                        <a:ea typeface="Times New Roman"/>
                        <a:cs typeface="Times New Roman"/>
                      </a:endParaRPr>
                    </a:p>
                  </a:txBody>
                  <a:tcPr marL="15875" marR="15875" marT="15875" marB="15875" anchor="ctr">
                    <a:lnL>
                      <a:noFill/>
                    </a:lnL>
                    <a:lnR>
                      <a:noFill/>
                    </a:lnR>
                    <a:lnT>
                      <a:noFill/>
                    </a:lnT>
                    <a:lnB>
                      <a:noFill/>
                    </a:lnB>
                    <a:solidFill>
                      <a:srgbClr val="FFFFFF"/>
                    </a:solidFill>
                  </a:tcPr>
                </a:tc>
              </a:tr>
              <a:tr h="158750">
                <a:tc>
                  <a:txBody>
                    <a:bodyPr/>
                    <a:lstStyle/>
                    <a:p>
                      <a:pPr algn="ctr">
                        <a:spcAft>
                          <a:spcPts val="0"/>
                        </a:spcAft>
                      </a:pPr>
                      <a:r>
                        <a:rPr lang="es-ES" sz="1100" b="1">
                          <a:solidFill>
                            <a:srgbClr val="FFFFFF"/>
                          </a:solidFill>
                          <a:latin typeface="Arial Narrow"/>
                          <a:ea typeface="Times New Roman"/>
                          <a:cs typeface="Arial"/>
                        </a:rPr>
                        <a:t>0156</a:t>
                      </a:r>
                      <a:endParaRPr lang="es-MX" sz="1100">
                        <a:latin typeface="Times New Roman"/>
                        <a:ea typeface="Times New Roman"/>
                        <a:cs typeface="Times New Roman"/>
                      </a:endParaRPr>
                    </a:p>
                  </a:txBody>
                  <a:tcPr marL="15875" marR="15875" marT="15875" marB="1587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CÓMO CRIAR A NUESTROS HIJOS ADOLESCENTES V: “Padres consistentes que no cambian a través del tiempo”</a:t>
                      </a:r>
                      <a:endParaRPr lang="es-MX" sz="1100" dirty="0">
                        <a:latin typeface="Times New Roman"/>
                        <a:ea typeface="Times New Roman"/>
                        <a:cs typeface="Times New Roman"/>
                      </a:endParaRPr>
                    </a:p>
                  </a:txBody>
                  <a:tcPr marL="15875" marR="15875" marT="15875" marB="15875" anchor="ctr">
                    <a:lnL>
                      <a:noFill/>
                    </a:lnL>
                    <a:lnR>
                      <a:noFill/>
                    </a:lnR>
                    <a:lnT>
                      <a:noFill/>
                    </a:lnT>
                    <a:lnB>
                      <a:noFill/>
                    </a:lnB>
                    <a:solidFill>
                      <a:schemeClr val="accent5">
                        <a:lumMod val="50000"/>
                      </a:schemeClr>
                    </a:solidFill>
                  </a:tcPr>
                </a:tc>
              </a:tr>
              <a:tr h="666750">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5875" marR="15875" marT="15875" marB="15875"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Ser inconsistente es una de las principales razones por las que los adolescentes no escuchan a sus padres. ¿Cómo queremos que respeten a sus padres si ven que éstos no hacen lo que dicen? Si cambiamos nuestra manera de relacionarnos con nuestros adolescentes, ellos cambiarán su manera de relacionarse con nosotros. En este programa veremos algunos ejemplos donde tú, como padre, muestras tu inconsistencia así como las consecuencias que esto puede traer en tu familia. Si tienes hijos adolescentes, este programa es especial para ti. </a:t>
                      </a:r>
                      <a:endParaRPr lang="es-MX" sz="1100">
                        <a:latin typeface="Times New Roman"/>
                        <a:ea typeface="Times New Roman"/>
                        <a:cs typeface="Times New Roman"/>
                      </a:endParaRPr>
                    </a:p>
                  </a:txBody>
                  <a:tcPr marL="15875" marR="15875" marT="15875" marB="15875" anchor="ctr">
                    <a:lnL>
                      <a:noFill/>
                    </a:lnL>
                    <a:lnR>
                      <a:noFill/>
                    </a:lnR>
                    <a:lnT>
                      <a:noFill/>
                    </a:lnT>
                    <a:lnB>
                      <a:noFill/>
                    </a:lnB>
                    <a:solidFill>
                      <a:srgbClr val="FFFFFF"/>
                    </a:solidFill>
                  </a:tcPr>
                </a:tc>
              </a:tr>
              <a:tr h="158750">
                <a:tc>
                  <a:txBody>
                    <a:bodyPr/>
                    <a:lstStyle/>
                    <a:p>
                      <a:pPr algn="ctr">
                        <a:spcAft>
                          <a:spcPts val="0"/>
                        </a:spcAft>
                      </a:pPr>
                      <a:r>
                        <a:rPr lang="es-ES" sz="1100" b="1">
                          <a:solidFill>
                            <a:srgbClr val="FFFFFF"/>
                          </a:solidFill>
                          <a:latin typeface="Arial Narrow"/>
                          <a:ea typeface="Times New Roman"/>
                          <a:cs typeface="Arial"/>
                        </a:rPr>
                        <a:t>0157</a:t>
                      </a:r>
                      <a:endParaRPr lang="es-MX" sz="1100">
                        <a:latin typeface="Times New Roman"/>
                        <a:ea typeface="Times New Roman"/>
                        <a:cs typeface="Times New Roman"/>
                      </a:endParaRPr>
                    </a:p>
                  </a:txBody>
                  <a:tcPr marL="15875" marR="15875" marT="15875" marB="1587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CÓMO CRIAR A NUESTROS HIJOS ADOLESCENTES VI: “Cómo ayudar a los adolescentes ”</a:t>
                      </a:r>
                      <a:endParaRPr lang="es-MX" sz="1100" dirty="0">
                        <a:latin typeface="Times New Roman"/>
                        <a:ea typeface="Times New Roman"/>
                        <a:cs typeface="Times New Roman"/>
                      </a:endParaRPr>
                    </a:p>
                  </a:txBody>
                  <a:tcPr marL="15875" marR="15875" marT="15875" marB="15875" anchor="ctr">
                    <a:lnL>
                      <a:noFill/>
                    </a:lnL>
                    <a:lnR>
                      <a:noFill/>
                    </a:lnR>
                    <a:lnT>
                      <a:noFill/>
                    </a:lnT>
                    <a:lnB>
                      <a:noFill/>
                    </a:lnB>
                    <a:solidFill>
                      <a:schemeClr val="accent5">
                        <a:lumMod val="50000"/>
                      </a:schemeClr>
                    </a:solidFill>
                  </a:tcPr>
                </a:tc>
              </a:tr>
              <a:tr h="666750">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5875" marR="15875" marT="15875" marB="15875"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Esa difícil transición entre la niñez y la etapa adulta se llama adolescencia: un periodo de cambios físicos, emocionales y espirituales, en la cual los padres juegan un papel de suma importancia. En este programa analizaremos algunos </a:t>
                      </a:r>
                      <a:r>
                        <a:rPr lang="es-ES" sz="1100" dirty="0" err="1">
                          <a:solidFill>
                            <a:srgbClr val="000000"/>
                          </a:solidFill>
                          <a:latin typeface="Arial Narrow"/>
                          <a:ea typeface="Times New Roman"/>
                          <a:cs typeface="Arial"/>
                        </a:rPr>
                        <a:t>tips</a:t>
                      </a:r>
                      <a:r>
                        <a:rPr lang="es-ES" sz="1100" dirty="0">
                          <a:solidFill>
                            <a:srgbClr val="000000"/>
                          </a:solidFill>
                          <a:latin typeface="Arial Narrow"/>
                          <a:ea typeface="Times New Roman"/>
                          <a:cs typeface="Arial"/>
                        </a:rPr>
                        <a:t> muy prácticos para aquellos padres que quieran aprender a trabajar con sus hijos. Cómo establecer reglas y consecuencias; ayudarlos a desarrollar el sentido de responsabilidad y justicia; ser específicos y prácticos son algunos de los puntos importantes en los que debemos poner atención. </a:t>
                      </a:r>
                      <a:endParaRPr lang="es-MX" sz="1100" dirty="0">
                        <a:latin typeface="Times New Roman"/>
                        <a:ea typeface="Times New Roman"/>
                        <a:cs typeface="Times New Roman"/>
                      </a:endParaRPr>
                    </a:p>
                  </a:txBody>
                  <a:tcPr marL="15875" marR="15875" marT="15875" marB="15875" anchor="ctr">
                    <a:lnL>
                      <a:noFill/>
                    </a:lnL>
                    <a:lnR>
                      <a:noFill/>
                    </a:lnR>
                    <a:lnT>
                      <a:noFill/>
                    </a:lnT>
                    <a:lnB>
                      <a:noFill/>
                    </a:lnB>
                    <a:solidFill>
                      <a:srgbClr val="FFFFFF"/>
                    </a:solidFill>
                  </a:tcPr>
                </a:tc>
              </a:tr>
            </a:tbl>
          </a:graphicData>
        </a:graphic>
      </p:graphicFrame>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144588" y="1495254"/>
          <a:ext cx="7634287" cy="5273112"/>
        </p:xfrm>
        <a:graphic>
          <a:graphicData uri="http://schemas.openxmlformats.org/drawingml/2006/table">
            <a:tbl>
              <a:tblPr/>
              <a:tblGrid>
                <a:gridCol w="628450"/>
                <a:gridCol w="7005837"/>
              </a:tblGrid>
              <a:tr h="128608">
                <a:tc>
                  <a:txBody>
                    <a:bodyPr/>
                    <a:lstStyle/>
                    <a:p>
                      <a:pPr algn="ctr">
                        <a:spcAft>
                          <a:spcPts val="0"/>
                        </a:spcAft>
                      </a:pPr>
                      <a:r>
                        <a:rPr lang="es-ES" sz="1100" b="1" dirty="0">
                          <a:solidFill>
                            <a:srgbClr val="FFFFFF"/>
                          </a:solidFill>
                          <a:latin typeface="Arial Narrow"/>
                          <a:ea typeface="Times New Roman"/>
                          <a:cs typeface="Arial"/>
                        </a:rPr>
                        <a:t>0158</a:t>
                      </a:r>
                      <a:endParaRPr lang="es-MX" sz="1100" dirty="0">
                        <a:latin typeface="Times New Roman"/>
                        <a:ea typeface="Times New Roman"/>
                        <a:cs typeface="Times New Roman"/>
                      </a:endParaRPr>
                    </a:p>
                  </a:txBody>
                  <a:tcPr marL="12861" marR="12861" marT="12861" marB="12861"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CÓMO CRIAR A NUESTROS HIJOS ADOLESCENTES VII: "Aprendiendo a ser padres positivos"</a:t>
                      </a:r>
                      <a:endParaRPr lang="es-MX" sz="1100" dirty="0">
                        <a:latin typeface="Times New Roman"/>
                        <a:ea typeface="Times New Roman"/>
                        <a:cs typeface="Times New Roman"/>
                      </a:endParaRPr>
                    </a:p>
                  </a:txBody>
                  <a:tcPr marL="12861" marR="12861" marT="12861" marB="12861" anchor="ctr">
                    <a:lnL>
                      <a:noFill/>
                    </a:lnL>
                    <a:lnR>
                      <a:noFill/>
                    </a:lnR>
                    <a:lnT>
                      <a:noFill/>
                    </a:lnT>
                    <a:lnB>
                      <a:noFill/>
                    </a:lnB>
                    <a:solidFill>
                      <a:schemeClr val="accent5">
                        <a:lumMod val="50000"/>
                      </a:schemeClr>
                    </a:solidFill>
                  </a:tcPr>
                </a:tc>
              </a:tr>
              <a:tr h="231494">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2861" marR="12861" marT="12861" marB="12861"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Las reglas y consecuencias son necesarias para que la familia esté bien integrada y funcione correctamente. Sin embargo, como padres, debemos ser muy cuidadosos al aplicarlas. </a:t>
                      </a:r>
                      <a:endParaRPr lang="es-MX" sz="1100">
                        <a:latin typeface="Times New Roman"/>
                        <a:ea typeface="Times New Roman"/>
                        <a:cs typeface="Times New Roman"/>
                      </a:endParaRPr>
                    </a:p>
                  </a:txBody>
                  <a:tcPr marL="12861" marR="12861" marT="12861" marB="12861" anchor="ctr">
                    <a:lnL>
                      <a:noFill/>
                    </a:lnL>
                    <a:lnR>
                      <a:noFill/>
                    </a:lnR>
                    <a:lnT>
                      <a:noFill/>
                    </a:lnT>
                    <a:lnB>
                      <a:noFill/>
                    </a:lnB>
                    <a:solidFill>
                      <a:srgbClr val="FFFFFF"/>
                    </a:solidFill>
                  </a:tcPr>
                </a:tc>
              </a:tr>
              <a:tr h="128608">
                <a:tc>
                  <a:txBody>
                    <a:bodyPr/>
                    <a:lstStyle/>
                    <a:p>
                      <a:pPr algn="ctr">
                        <a:spcAft>
                          <a:spcPts val="0"/>
                        </a:spcAft>
                      </a:pPr>
                      <a:r>
                        <a:rPr lang="es-ES" sz="1100" b="1">
                          <a:solidFill>
                            <a:srgbClr val="FFFFFF"/>
                          </a:solidFill>
                          <a:latin typeface="Arial Narrow"/>
                          <a:ea typeface="Times New Roman"/>
                          <a:cs typeface="Arial"/>
                        </a:rPr>
                        <a:t>0159</a:t>
                      </a:r>
                      <a:endParaRPr lang="es-MX" sz="1100">
                        <a:latin typeface="Times New Roman"/>
                        <a:ea typeface="Times New Roman"/>
                        <a:cs typeface="Times New Roman"/>
                      </a:endParaRPr>
                    </a:p>
                  </a:txBody>
                  <a:tcPr marL="12861" marR="12861" marT="12861" marB="12861"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¡QUÉ TRISTE ES SER NIÑO!</a:t>
                      </a:r>
                      <a:endParaRPr lang="es-MX" sz="1100" dirty="0">
                        <a:latin typeface="Times New Roman"/>
                        <a:ea typeface="Times New Roman"/>
                        <a:cs typeface="Times New Roman"/>
                      </a:endParaRPr>
                    </a:p>
                  </a:txBody>
                  <a:tcPr marL="12861" marR="12861" marT="12861" marB="12861" anchor="ctr">
                    <a:lnL>
                      <a:noFill/>
                    </a:lnL>
                    <a:lnR>
                      <a:noFill/>
                    </a:lnR>
                    <a:lnT>
                      <a:noFill/>
                    </a:lnT>
                    <a:lnB>
                      <a:noFill/>
                    </a:lnB>
                    <a:solidFill>
                      <a:schemeClr val="accent5">
                        <a:lumMod val="50000"/>
                      </a:schemeClr>
                    </a:solidFill>
                  </a:tcPr>
                </a:tc>
              </a:tr>
              <a:tr h="231494">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2861" marR="12861" marT="12861" marB="12861"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La especialista en derechos humanos y defensa de la niñez nos hará conscientes de los problemas y traumas psicológicos que sufren los niños de la calle de todo el mundo. </a:t>
                      </a:r>
                      <a:endParaRPr lang="es-MX" sz="1100">
                        <a:latin typeface="Times New Roman"/>
                        <a:ea typeface="Times New Roman"/>
                        <a:cs typeface="Times New Roman"/>
                      </a:endParaRPr>
                    </a:p>
                  </a:txBody>
                  <a:tcPr marL="12861" marR="12861" marT="12861" marB="12861" anchor="ctr">
                    <a:lnL>
                      <a:noFill/>
                    </a:lnL>
                    <a:lnR>
                      <a:noFill/>
                    </a:lnR>
                    <a:lnT>
                      <a:noFill/>
                    </a:lnT>
                    <a:lnB>
                      <a:noFill/>
                    </a:lnB>
                    <a:solidFill>
                      <a:srgbClr val="FFFFFF"/>
                    </a:solidFill>
                  </a:tcPr>
                </a:tc>
              </a:tr>
              <a:tr h="128608">
                <a:tc>
                  <a:txBody>
                    <a:bodyPr/>
                    <a:lstStyle/>
                    <a:p>
                      <a:pPr algn="ctr">
                        <a:spcAft>
                          <a:spcPts val="0"/>
                        </a:spcAft>
                      </a:pPr>
                      <a:r>
                        <a:rPr lang="es-ES" sz="1100" b="1">
                          <a:solidFill>
                            <a:srgbClr val="FFFFFF"/>
                          </a:solidFill>
                          <a:latin typeface="Arial Narrow"/>
                          <a:ea typeface="Times New Roman"/>
                          <a:cs typeface="Arial"/>
                        </a:rPr>
                        <a:t>0160</a:t>
                      </a:r>
                      <a:endParaRPr lang="es-MX" sz="1100">
                        <a:latin typeface="Times New Roman"/>
                        <a:ea typeface="Times New Roman"/>
                        <a:cs typeface="Times New Roman"/>
                      </a:endParaRPr>
                    </a:p>
                  </a:txBody>
                  <a:tcPr marL="12861" marR="12861" marT="12861" marB="12861"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PROBLEMÁTICAS EN LA FAMILIA I</a:t>
                      </a:r>
                      <a:endParaRPr lang="es-MX" sz="1100" dirty="0">
                        <a:latin typeface="Times New Roman"/>
                        <a:ea typeface="Times New Roman"/>
                        <a:cs typeface="Times New Roman"/>
                      </a:endParaRPr>
                    </a:p>
                  </a:txBody>
                  <a:tcPr marL="12861" marR="12861" marT="12861" marB="12861" anchor="ctr">
                    <a:lnL>
                      <a:noFill/>
                    </a:lnL>
                    <a:lnR>
                      <a:noFill/>
                    </a:lnR>
                    <a:lnT>
                      <a:noFill/>
                    </a:lnT>
                    <a:lnB>
                      <a:noFill/>
                    </a:lnB>
                    <a:solidFill>
                      <a:schemeClr val="accent5">
                        <a:lumMod val="50000"/>
                      </a:schemeClr>
                    </a:solidFill>
                  </a:tcPr>
                </a:tc>
              </a:tr>
              <a:tr h="437266">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2861" marR="12861" marT="12861" marB="12861"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¿Qué hacer cuando un miembro de la familia es adicto al alcohol o a las drogas? ¿Cómo puedo perdonar al que me ha hecho sufrir? ¿Qué debo hacer cuando mi esposo o mi esposa ha cometido adulterio? Definitivamente, vivimos en un mundo en el que diariamente enfrentamos varios y diferentes problemas que afectan a la familia. </a:t>
                      </a:r>
                      <a:endParaRPr lang="es-MX" sz="1100" dirty="0">
                        <a:latin typeface="Times New Roman"/>
                        <a:ea typeface="Times New Roman"/>
                        <a:cs typeface="Times New Roman"/>
                      </a:endParaRPr>
                    </a:p>
                  </a:txBody>
                  <a:tcPr marL="12861" marR="12861" marT="12861" marB="12861" anchor="ctr">
                    <a:lnL>
                      <a:noFill/>
                    </a:lnL>
                    <a:lnR>
                      <a:noFill/>
                    </a:lnR>
                    <a:lnT>
                      <a:noFill/>
                    </a:lnT>
                    <a:lnB>
                      <a:noFill/>
                    </a:lnB>
                    <a:solidFill>
                      <a:srgbClr val="FFFFFF"/>
                    </a:solidFill>
                  </a:tcPr>
                </a:tc>
              </a:tr>
              <a:tr h="128608">
                <a:tc>
                  <a:txBody>
                    <a:bodyPr/>
                    <a:lstStyle/>
                    <a:p>
                      <a:pPr algn="ctr">
                        <a:spcAft>
                          <a:spcPts val="0"/>
                        </a:spcAft>
                      </a:pPr>
                      <a:r>
                        <a:rPr lang="es-ES" sz="1100" b="1">
                          <a:solidFill>
                            <a:srgbClr val="FFFFFF"/>
                          </a:solidFill>
                          <a:latin typeface="Arial Narrow"/>
                          <a:ea typeface="Times New Roman"/>
                          <a:cs typeface="Arial"/>
                        </a:rPr>
                        <a:t>0161</a:t>
                      </a:r>
                      <a:endParaRPr lang="es-MX" sz="1100">
                        <a:latin typeface="Times New Roman"/>
                        <a:ea typeface="Times New Roman"/>
                        <a:cs typeface="Times New Roman"/>
                      </a:endParaRPr>
                    </a:p>
                  </a:txBody>
                  <a:tcPr marL="12861" marR="12861" marT="12861" marB="12861"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PROBLEMÁTICAS EN </a:t>
                      </a:r>
                      <a:r>
                        <a:rPr lang="es-ES" sz="1100" b="1" dirty="0" smtClean="0">
                          <a:solidFill>
                            <a:srgbClr val="FFFFFF"/>
                          </a:solidFill>
                          <a:latin typeface="Arial Narrow"/>
                          <a:ea typeface="Times New Roman"/>
                          <a:cs typeface="Arial"/>
                        </a:rPr>
                        <a:t> LA FAMILIA II: </a:t>
                      </a:r>
                      <a:r>
                        <a:rPr lang="es-ES" sz="1100" b="1" dirty="0">
                          <a:solidFill>
                            <a:srgbClr val="FFFFFF"/>
                          </a:solidFill>
                          <a:latin typeface="Arial Narrow"/>
                          <a:ea typeface="Times New Roman"/>
                          <a:cs typeface="Arial"/>
                        </a:rPr>
                        <a:t>"Problemas ocasionados por cuestiones económicas" </a:t>
                      </a:r>
                      <a:endParaRPr lang="es-MX" sz="1100" dirty="0">
                        <a:latin typeface="Times New Roman"/>
                        <a:ea typeface="Times New Roman"/>
                        <a:cs typeface="Times New Roman"/>
                      </a:endParaRPr>
                    </a:p>
                  </a:txBody>
                  <a:tcPr marL="12861" marR="12861" marT="12861" marB="12861" anchor="ctr">
                    <a:lnL>
                      <a:noFill/>
                    </a:lnL>
                    <a:lnR>
                      <a:noFill/>
                    </a:lnR>
                    <a:lnT>
                      <a:noFill/>
                    </a:lnT>
                    <a:lnB>
                      <a:noFill/>
                    </a:lnB>
                    <a:solidFill>
                      <a:schemeClr val="accent5">
                        <a:lumMod val="50000"/>
                      </a:schemeClr>
                    </a:solidFill>
                  </a:tcPr>
                </a:tc>
              </a:tr>
              <a:tr h="231494">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2861" marR="12861" marT="12861" marB="12861"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Este programa trata algunos puntos importantes a considerar para saber actuar de la mejor manera posible ante los problemas económicos que enfrenta la familia, día tras día. </a:t>
                      </a:r>
                      <a:endParaRPr lang="es-MX" sz="1100">
                        <a:latin typeface="Times New Roman"/>
                        <a:ea typeface="Times New Roman"/>
                        <a:cs typeface="Times New Roman"/>
                      </a:endParaRPr>
                    </a:p>
                  </a:txBody>
                  <a:tcPr marL="12861" marR="12861" marT="12861" marB="12861" anchor="ctr">
                    <a:lnL>
                      <a:noFill/>
                    </a:lnL>
                    <a:lnR>
                      <a:noFill/>
                    </a:lnR>
                    <a:lnT>
                      <a:noFill/>
                    </a:lnT>
                    <a:lnB>
                      <a:noFill/>
                    </a:lnB>
                    <a:solidFill>
                      <a:srgbClr val="FFFFFF"/>
                    </a:solidFill>
                  </a:tcPr>
                </a:tc>
              </a:tr>
              <a:tr h="128608">
                <a:tc>
                  <a:txBody>
                    <a:bodyPr/>
                    <a:lstStyle/>
                    <a:p>
                      <a:pPr algn="ctr">
                        <a:spcAft>
                          <a:spcPts val="0"/>
                        </a:spcAft>
                      </a:pPr>
                      <a:r>
                        <a:rPr lang="es-ES" sz="1100" b="1">
                          <a:solidFill>
                            <a:srgbClr val="FFFFFF"/>
                          </a:solidFill>
                          <a:latin typeface="Arial Narrow"/>
                          <a:ea typeface="Times New Roman"/>
                          <a:cs typeface="Arial"/>
                        </a:rPr>
                        <a:t>0162</a:t>
                      </a:r>
                      <a:endParaRPr lang="es-MX" sz="1100">
                        <a:latin typeface="Times New Roman"/>
                        <a:ea typeface="Times New Roman"/>
                        <a:cs typeface="Times New Roman"/>
                      </a:endParaRPr>
                    </a:p>
                  </a:txBody>
                  <a:tcPr marL="12861" marR="12861" marT="12861" marB="12861"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APRENDIENDO A AMAR: "Una nueva actitud" </a:t>
                      </a:r>
                      <a:endParaRPr lang="es-MX" sz="1100" dirty="0">
                        <a:latin typeface="Times New Roman"/>
                        <a:ea typeface="Times New Roman"/>
                        <a:cs typeface="Times New Roman"/>
                      </a:endParaRPr>
                    </a:p>
                  </a:txBody>
                  <a:tcPr marL="12861" marR="12861" marT="12861" marB="12861" anchor="ctr">
                    <a:lnL>
                      <a:noFill/>
                    </a:lnL>
                    <a:lnR>
                      <a:noFill/>
                    </a:lnR>
                    <a:lnT>
                      <a:noFill/>
                    </a:lnT>
                    <a:lnB>
                      <a:noFill/>
                    </a:lnB>
                    <a:solidFill>
                      <a:schemeClr val="accent5">
                        <a:lumMod val="50000"/>
                      </a:schemeClr>
                    </a:solidFill>
                  </a:tcPr>
                </a:tc>
              </a:tr>
              <a:tr h="334380">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2861" marR="12861" marT="12861" marB="12861"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Vivimos en una sociedad muy individualista y materialista, donde cada quien intenta satisfacer sus propias necesidades para encontrar la felicidad. Sin embargo, después de mucho buscar, nos damos cuenta que ésta no se halla en el dinero o en el placer: la fuente de la felicidad radica en el amor a nuestros semejantes.</a:t>
                      </a:r>
                      <a:endParaRPr lang="es-MX" sz="1100">
                        <a:latin typeface="Times New Roman"/>
                        <a:ea typeface="Times New Roman"/>
                        <a:cs typeface="Times New Roman"/>
                      </a:endParaRPr>
                    </a:p>
                  </a:txBody>
                  <a:tcPr marL="12861" marR="12861" marT="12861" marB="12861" anchor="ctr">
                    <a:lnL>
                      <a:noFill/>
                    </a:lnL>
                    <a:lnR>
                      <a:noFill/>
                    </a:lnR>
                    <a:lnT>
                      <a:noFill/>
                    </a:lnT>
                    <a:lnB>
                      <a:noFill/>
                    </a:lnB>
                    <a:solidFill>
                      <a:srgbClr val="FFFFFF"/>
                    </a:solidFill>
                  </a:tcPr>
                </a:tc>
              </a:tr>
              <a:tr h="128608">
                <a:tc>
                  <a:txBody>
                    <a:bodyPr/>
                    <a:lstStyle/>
                    <a:p>
                      <a:pPr algn="ctr">
                        <a:spcAft>
                          <a:spcPts val="0"/>
                        </a:spcAft>
                      </a:pPr>
                      <a:r>
                        <a:rPr lang="es-ES" sz="1100" b="1">
                          <a:solidFill>
                            <a:srgbClr val="FFFFFF"/>
                          </a:solidFill>
                          <a:latin typeface="Arial Narrow"/>
                          <a:ea typeface="Times New Roman"/>
                          <a:cs typeface="Arial"/>
                        </a:rPr>
                        <a:t>0163</a:t>
                      </a:r>
                      <a:endParaRPr lang="es-MX" sz="1100">
                        <a:latin typeface="Times New Roman"/>
                        <a:ea typeface="Times New Roman"/>
                        <a:cs typeface="Times New Roman"/>
                      </a:endParaRPr>
                    </a:p>
                  </a:txBody>
                  <a:tcPr marL="12861" marR="12861" marT="12861" marB="12861"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¿TRAE EL DINERO </a:t>
                      </a:r>
                      <a:r>
                        <a:rPr lang="es-ES" sz="1100" b="1" dirty="0" smtClean="0">
                          <a:solidFill>
                            <a:srgbClr val="FFFFFF"/>
                          </a:solidFill>
                          <a:latin typeface="Arial Narrow"/>
                          <a:ea typeface="Times New Roman"/>
                          <a:cs typeface="Arial"/>
                        </a:rPr>
                        <a:t> LA FELICIDAD EN LA FAMILIA?</a:t>
                      </a:r>
                      <a:endParaRPr lang="es-MX" sz="1100" dirty="0">
                        <a:latin typeface="Times New Roman"/>
                        <a:ea typeface="Times New Roman"/>
                        <a:cs typeface="Times New Roman"/>
                      </a:endParaRPr>
                    </a:p>
                  </a:txBody>
                  <a:tcPr marL="12861" marR="12861" marT="12861" marB="12861" anchor="ctr">
                    <a:lnL>
                      <a:noFill/>
                    </a:lnL>
                    <a:lnR>
                      <a:noFill/>
                    </a:lnR>
                    <a:lnT>
                      <a:noFill/>
                    </a:lnT>
                    <a:lnB>
                      <a:noFill/>
                    </a:lnB>
                    <a:solidFill>
                      <a:schemeClr val="accent5">
                        <a:lumMod val="50000"/>
                      </a:schemeClr>
                    </a:solidFill>
                  </a:tcPr>
                </a:tc>
              </a:tr>
              <a:tr h="334380">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2861" marR="12861" marT="12861" marB="12861"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¿Por qué debemos hablar sobre el dinero? Porque nuestra sociedad ha conceptualizado el dinero como la fuente de satisfacción y bienestar personal; ha hecho creer que la felicidad depende de la cantidad de dinero que poseas. El propósito de este programa es que te des cuenta de que las riquezas nunca serán una garantía para tu felicidad. </a:t>
                      </a:r>
                      <a:endParaRPr lang="es-MX" sz="1100">
                        <a:latin typeface="Times New Roman"/>
                        <a:ea typeface="Times New Roman"/>
                        <a:cs typeface="Times New Roman"/>
                      </a:endParaRPr>
                    </a:p>
                  </a:txBody>
                  <a:tcPr marL="12861" marR="12861" marT="12861" marB="12861" anchor="ctr">
                    <a:lnL>
                      <a:noFill/>
                    </a:lnL>
                    <a:lnR>
                      <a:noFill/>
                    </a:lnR>
                    <a:lnT>
                      <a:noFill/>
                    </a:lnT>
                    <a:lnB>
                      <a:noFill/>
                    </a:lnB>
                    <a:solidFill>
                      <a:srgbClr val="FFFFFF"/>
                    </a:solidFill>
                  </a:tcPr>
                </a:tc>
              </a:tr>
              <a:tr h="128608">
                <a:tc>
                  <a:txBody>
                    <a:bodyPr/>
                    <a:lstStyle/>
                    <a:p>
                      <a:pPr algn="ctr">
                        <a:spcAft>
                          <a:spcPts val="0"/>
                        </a:spcAft>
                      </a:pPr>
                      <a:r>
                        <a:rPr lang="es-ES" sz="1100" b="1">
                          <a:solidFill>
                            <a:srgbClr val="FFFFFF"/>
                          </a:solidFill>
                          <a:latin typeface="Arial Narrow"/>
                          <a:ea typeface="Times New Roman"/>
                          <a:cs typeface="Arial"/>
                        </a:rPr>
                        <a:t>0164</a:t>
                      </a:r>
                      <a:endParaRPr lang="es-MX" sz="1100">
                        <a:latin typeface="Times New Roman"/>
                        <a:ea typeface="Times New Roman"/>
                        <a:cs typeface="Times New Roman"/>
                      </a:endParaRPr>
                    </a:p>
                  </a:txBody>
                  <a:tcPr marL="12861" marR="12861" marT="12861" marB="12861"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LOS TRASTORNOS DE LA PERSONALIDAD</a:t>
                      </a:r>
                      <a:endParaRPr lang="es-MX" sz="1100" dirty="0">
                        <a:latin typeface="Times New Roman"/>
                        <a:ea typeface="Times New Roman"/>
                        <a:cs typeface="Times New Roman"/>
                      </a:endParaRPr>
                    </a:p>
                  </a:txBody>
                  <a:tcPr marL="12861" marR="12861" marT="12861" marB="12861" anchor="ctr">
                    <a:lnL>
                      <a:noFill/>
                    </a:lnL>
                    <a:lnR>
                      <a:noFill/>
                    </a:lnR>
                    <a:lnT>
                      <a:noFill/>
                    </a:lnT>
                    <a:lnB>
                      <a:noFill/>
                    </a:lnB>
                    <a:solidFill>
                      <a:schemeClr val="accent5">
                        <a:lumMod val="50000"/>
                      </a:schemeClr>
                    </a:solidFill>
                  </a:tcPr>
                </a:tc>
              </a:tr>
              <a:tr h="437266">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2861" marR="12861" marT="12861" marB="12861"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Los trastornos de la personalidad no son demasiado frecuentes; sin embargo, quienes los padecen no sólo sufren mucho, también hacen sufrir a su familia y a aquellos que los rodean. Es necesario conocer los síntomas y las características más importantes de estos trastornos, para poder identificarlos y poder brindarles la ayuda especializada que ellos necesitan. </a:t>
                      </a:r>
                      <a:endParaRPr lang="es-MX" sz="1100">
                        <a:latin typeface="Times New Roman"/>
                        <a:ea typeface="Times New Roman"/>
                        <a:cs typeface="Times New Roman"/>
                      </a:endParaRPr>
                    </a:p>
                  </a:txBody>
                  <a:tcPr marL="12861" marR="12861" marT="12861" marB="12861" anchor="ctr">
                    <a:lnL>
                      <a:noFill/>
                    </a:lnL>
                    <a:lnR>
                      <a:noFill/>
                    </a:lnR>
                    <a:lnT>
                      <a:noFill/>
                    </a:lnT>
                    <a:lnB>
                      <a:noFill/>
                    </a:lnB>
                    <a:solidFill>
                      <a:srgbClr val="FFFFFF"/>
                    </a:solidFill>
                  </a:tcPr>
                </a:tc>
              </a:tr>
              <a:tr h="128608">
                <a:tc>
                  <a:txBody>
                    <a:bodyPr/>
                    <a:lstStyle/>
                    <a:p>
                      <a:pPr algn="ctr">
                        <a:spcAft>
                          <a:spcPts val="0"/>
                        </a:spcAft>
                      </a:pPr>
                      <a:r>
                        <a:rPr lang="es-ES" sz="1100" b="1">
                          <a:solidFill>
                            <a:srgbClr val="FFFFFF"/>
                          </a:solidFill>
                          <a:latin typeface="Arial Narrow"/>
                          <a:ea typeface="Times New Roman"/>
                          <a:cs typeface="Arial"/>
                        </a:rPr>
                        <a:t>0165</a:t>
                      </a:r>
                      <a:endParaRPr lang="es-MX" sz="1100">
                        <a:latin typeface="Times New Roman"/>
                        <a:ea typeface="Times New Roman"/>
                        <a:cs typeface="Times New Roman"/>
                      </a:endParaRPr>
                    </a:p>
                  </a:txBody>
                  <a:tcPr marL="12861" marR="12861" marT="12861" marB="12861"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LA CEFALEA</a:t>
                      </a:r>
                      <a:endParaRPr lang="es-MX" sz="1100" dirty="0">
                        <a:latin typeface="Times New Roman"/>
                        <a:ea typeface="Times New Roman"/>
                        <a:cs typeface="Times New Roman"/>
                      </a:endParaRPr>
                    </a:p>
                  </a:txBody>
                  <a:tcPr marL="12861" marR="12861" marT="12861" marB="12861" anchor="ctr">
                    <a:lnL>
                      <a:noFill/>
                    </a:lnL>
                    <a:lnR>
                      <a:noFill/>
                    </a:lnR>
                    <a:lnT>
                      <a:noFill/>
                    </a:lnT>
                    <a:lnB>
                      <a:noFill/>
                    </a:lnB>
                    <a:solidFill>
                      <a:schemeClr val="accent5">
                        <a:lumMod val="50000"/>
                      </a:schemeClr>
                    </a:solidFill>
                  </a:tcPr>
                </a:tc>
              </a:tr>
              <a:tr h="334380">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2861" marR="12861" marT="12861" marB="12861"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La cefalea es uno de los problemas médicos más frecuentes; se trata de los dolores de cabeza que la mayoría de las personas han sufrido alguna vez. Nuestro propósito es dar un asesoramiento médico a aquellas personas que frecuentemente sufren de dolores de cabeza y orientarlos para que conozcan las posibles causas. </a:t>
                      </a:r>
                      <a:endParaRPr lang="es-MX" sz="1100" dirty="0">
                        <a:latin typeface="Times New Roman"/>
                        <a:ea typeface="Times New Roman"/>
                        <a:cs typeface="Times New Roman"/>
                      </a:endParaRPr>
                    </a:p>
                  </a:txBody>
                  <a:tcPr marL="12861" marR="12861" marT="12861" marB="12861" anchor="ctr">
                    <a:lnL>
                      <a:noFill/>
                    </a:lnL>
                    <a:lnR>
                      <a:noFill/>
                    </a:lnR>
                    <a:lnT>
                      <a:noFill/>
                    </a:lnT>
                    <a:lnB>
                      <a:noFill/>
                    </a:lnB>
                    <a:solidFill>
                      <a:srgbClr val="FFFFFF"/>
                    </a:solidFill>
                  </a:tcPr>
                </a:tc>
              </a:tr>
            </a:tbl>
          </a:graphicData>
        </a:graphic>
      </p:graphicFrame>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144588" y="1498037"/>
          <a:ext cx="7634287" cy="5035965"/>
        </p:xfrm>
        <a:graphic>
          <a:graphicData uri="http://schemas.openxmlformats.org/drawingml/2006/table">
            <a:tbl>
              <a:tblPr/>
              <a:tblGrid>
                <a:gridCol w="628452"/>
                <a:gridCol w="7005835"/>
              </a:tblGrid>
              <a:tr h="143503">
                <a:tc>
                  <a:txBody>
                    <a:bodyPr/>
                    <a:lstStyle/>
                    <a:p>
                      <a:pPr algn="ctr">
                        <a:spcAft>
                          <a:spcPts val="0"/>
                        </a:spcAft>
                      </a:pPr>
                      <a:r>
                        <a:rPr lang="es-ES" sz="1100" b="1" dirty="0">
                          <a:solidFill>
                            <a:srgbClr val="FFFFFF"/>
                          </a:solidFill>
                          <a:latin typeface="Arial Narrow"/>
                          <a:ea typeface="Times New Roman"/>
                          <a:cs typeface="Arial"/>
                        </a:rPr>
                        <a:t>0166</a:t>
                      </a:r>
                      <a:endParaRPr lang="es-MX" sz="1100" dirty="0">
                        <a:latin typeface="Times New Roman"/>
                        <a:ea typeface="Times New Roman"/>
                        <a:cs typeface="Times New Roman"/>
                      </a:endParaRPr>
                    </a:p>
                  </a:txBody>
                  <a:tcPr marL="14350" marR="14350" marT="14350" marB="14350"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EL TRASTORNO DE ESTRÉS POSTRAUMÁTICO</a:t>
                      </a:r>
                      <a:endParaRPr lang="es-MX" sz="1100" dirty="0">
                        <a:latin typeface="Times New Roman"/>
                        <a:ea typeface="Times New Roman"/>
                        <a:cs typeface="Times New Roman"/>
                      </a:endParaRPr>
                    </a:p>
                  </a:txBody>
                  <a:tcPr marL="14350" marR="14350" marT="14350" marB="14350" anchor="ctr">
                    <a:lnL>
                      <a:noFill/>
                    </a:lnL>
                    <a:lnR>
                      <a:noFill/>
                    </a:lnR>
                    <a:lnT>
                      <a:noFill/>
                    </a:lnT>
                    <a:lnB>
                      <a:noFill/>
                    </a:lnB>
                    <a:solidFill>
                      <a:schemeClr val="accent5">
                        <a:lumMod val="50000"/>
                      </a:schemeClr>
                    </a:solidFill>
                  </a:tcPr>
                </a:tc>
              </a:tr>
              <a:tr h="373107">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350" marR="14350" marT="14350" marB="14350"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El trastorno de estrés postraumático es un diagnóstico reciente; sin embargo, es un padecimiento muy antiguo y ha existido a lo largo de los siglos. Es un trastorno de ansiedad que surge después de haber pasado por un evento traumático y requiere de ayuda médica y psicológica. </a:t>
                      </a:r>
                      <a:endParaRPr lang="es-MX" sz="1100">
                        <a:latin typeface="Times New Roman"/>
                        <a:ea typeface="Times New Roman"/>
                        <a:cs typeface="Times New Roman"/>
                      </a:endParaRPr>
                    </a:p>
                  </a:txBody>
                  <a:tcPr marL="14350" marR="14350" marT="14350" marB="14350" anchor="ctr">
                    <a:lnL>
                      <a:noFill/>
                    </a:lnL>
                    <a:lnR>
                      <a:noFill/>
                    </a:lnR>
                    <a:lnT>
                      <a:noFill/>
                    </a:lnT>
                    <a:lnB>
                      <a:noFill/>
                    </a:lnB>
                    <a:solidFill>
                      <a:srgbClr val="FFFFFF"/>
                    </a:solidFill>
                  </a:tcPr>
                </a:tc>
              </a:tr>
              <a:tr h="143503">
                <a:tc>
                  <a:txBody>
                    <a:bodyPr/>
                    <a:lstStyle/>
                    <a:p>
                      <a:pPr algn="ctr">
                        <a:spcAft>
                          <a:spcPts val="0"/>
                        </a:spcAft>
                      </a:pPr>
                      <a:r>
                        <a:rPr lang="es-ES" sz="1100" b="1">
                          <a:solidFill>
                            <a:srgbClr val="FFFFFF"/>
                          </a:solidFill>
                          <a:latin typeface="Arial Narrow"/>
                          <a:ea typeface="Times New Roman"/>
                          <a:cs typeface="Arial"/>
                        </a:rPr>
                        <a:t>0167</a:t>
                      </a:r>
                      <a:endParaRPr lang="es-MX" sz="1100">
                        <a:latin typeface="Times New Roman"/>
                        <a:ea typeface="Times New Roman"/>
                        <a:cs typeface="Times New Roman"/>
                      </a:endParaRPr>
                    </a:p>
                  </a:txBody>
                  <a:tcPr marL="14350" marR="14350" marT="14350" marB="14350"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LOS ADOLESCENTES Y EL ALCOHOL I: “Los adolescentes y el alcohol no se mezclan” </a:t>
                      </a:r>
                      <a:endParaRPr lang="es-MX" sz="1100" dirty="0">
                        <a:latin typeface="Times New Roman"/>
                        <a:ea typeface="Times New Roman"/>
                        <a:cs typeface="Times New Roman"/>
                      </a:endParaRPr>
                    </a:p>
                  </a:txBody>
                  <a:tcPr marL="14350" marR="14350" marT="14350" marB="14350" anchor="ctr">
                    <a:lnL>
                      <a:noFill/>
                    </a:lnL>
                    <a:lnR>
                      <a:noFill/>
                    </a:lnR>
                    <a:lnT>
                      <a:noFill/>
                    </a:lnT>
                    <a:lnB>
                      <a:noFill/>
                    </a:lnB>
                    <a:solidFill>
                      <a:schemeClr val="accent5">
                        <a:lumMod val="50000"/>
                      </a:schemeClr>
                    </a:solidFill>
                  </a:tcPr>
                </a:tc>
              </a:tr>
              <a:tr h="258305">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350" marR="14350" marT="14350" marB="14350"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El problema del alcohol en los adolescentes es alarmante. La tolerancia social y la escasa percepción del riesgo asociado a la ingesta de bebidas alcohólicas, han contribuido a su generalización entre los jóvenes. </a:t>
                      </a:r>
                      <a:endParaRPr lang="es-MX" sz="1100">
                        <a:latin typeface="Times New Roman"/>
                        <a:ea typeface="Times New Roman"/>
                        <a:cs typeface="Times New Roman"/>
                      </a:endParaRPr>
                    </a:p>
                  </a:txBody>
                  <a:tcPr marL="14350" marR="14350" marT="14350" marB="14350" anchor="ctr">
                    <a:lnL>
                      <a:noFill/>
                    </a:lnL>
                    <a:lnR>
                      <a:noFill/>
                    </a:lnR>
                    <a:lnT>
                      <a:noFill/>
                    </a:lnT>
                    <a:lnB>
                      <a:noFill/>
                    </a:lnB>
                    <a:solidFill>
                      <a:srgbClr val="FFFFFF"/>
                    </a:solidFill>
                  </a:tcPr>
                </a:tc>
              </a:tr>
              <a:tr h="143503">
                <a:tc>
                  <a:txBody>
                    <a:bodyPr/>
                    <a:lstStyle/>
                    <a:p>
                      <a:pPr algn="ctr">
                        <a:spcAft>
                          <a:spcPts val="0"/>
                        </a:spcAft>
                      </a:pPr>
                      <a:r>
                        <a:rPr lang="es-ES" sz="1100" b="1">
                          <a:solidFill>
                            <a:srgbClr val="FFFFFF"/>
                          </a:solidFill>
                          <a:latin typeface="Arial Narrow"/>
                          <a:ea typeface="Times New Roman"/>
                          <a:cs typeface="Arial"/>
                        </a:rPr>
                        <a:t>0168</a:t>
                      </a:r>
                      <a:endParaRPr lang="es-MX" sz="1100">
                        <a:latin typeface="Times New Roman"/>
                        <a:ea typeface="Times New Roman"/>
                        <a:cs typeface="Times New Roman"/>
                      </a:endParaRPr>
                    </a:p>
                  </a:txBody>
                  <a:tcPr marL="14350" marR="14350" marT="14350" marB="14350"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COMBINACIONES MORTALES: "El alcohol y las drogas "</a:t>
                      </a:r>
                      <a:endParaRPr lang="es-MX" sz="1100" dirty="0">
                        <a:latin typeface="Times New Roman"/>
                        <a:ea typeface="Times New Roman"/>
                        <a:cs typeface="Times New Roman"/>
                      </a:endParaRPr>
                    </a:p>
                  </a:txBody>
                  <a:tcPr marL="14350" marR="14350" marT="14350" marB="14350" anchor="ctr">
                    <a:lnL>
                      <a:noFill/>
                    </a:lnL>
                    <a:lnR>
                      <a:noFill/>
                    </a:lnR>
                    <a:lnT>
                      <a:noFill/>
                    </a:lnT>
                    <a:lnB>
                      <a:noFill/>
                    </a:lnB>
                    <a:solidFill>
                      <a:schemeClr val="accent5">
                        <a:lumMod val="50000"/>
                      </a:schemeClr>
                    </a:solidFill>
                  </a:tcPr>
                </a:tc>
              </a:tr>
              <a:tr h="258305">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350" marR="14350" marT="14350" marB="14350"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Hay una cacería atroz y despiadada, un genocidio contra los jóvenes del mundo entero orquestado por las compañías que fabrican alcohol en cantidades masivas y un gobierno corrupto que no legisla el consumo del alcohol en menores. </a:t>
                      </a:r>
                      <a:endParaRPr lang="es-MX" sz="1100">
                        <a:latin typeface="Times New Roman"/>
                        <a:ea typeface="Times New Roman"/>
                        <a:cs typeface="Times New Roman"/>
                      </a:endParaRPr>
                    </a:p>
                  </a:txBody>
                  <a:tcPr marL="14350" marR="14350" marT="14350" marB="14350" anchor="ctr">
                    <a:lnL>
                      <a:noFill/>
                    </a:lnL>
                    <a:lnR>
                      <a:noFill/>
                    </a:lnR>
                    <a:lnT>
                      <a:noFill/>
                    </a:lnT>
                    <a:lnB>
                      <a:noFill/>
                    </a:lnB>
                    <a:solidFill>
                      <a:srgbClr val="FFFFFF"/>
                    </a:solidFill>
                  </a:tcPr>
                </a:tc>
              </a:tr>
              <a:tr h="143503">
                <a:tc>
                  <a:txBody>
                    <a:bodyPr/>
                    <a:lstStyle/>
                    <a:p>
                      <a:pPr algn="ctr">
                        <a:spcAft>
                          <a:spcPts val="0"/>
                        </a:spcAft>
                      </a:pPr>
                      <a:r>
                        <a:rPr lang="es-ES" sz="1100" b="1">
                          <a:solidFill>
                            <a:srgbClr val="FFFFFF"/>
                          </a:solidFill>
                          <a:latin typeface="Arial Narrow"/>
                          <a:ea typeface="Times New Roman"/>
                          <a:cs typeface="Arial"/>
                        </a:rPr>
                        <a:t>0169</a:t>
                      </a:r>
                      <a:endParaRPr lang="es-MX" sz="1100">
                        <a:latin typeface="Times New Roman"/>
                        <a:ea typeface="Times New Roman"/>
                        <a:cs typeface="Times New Roman"/>
                      </a:endParaRPr>
                    </a:p>
                  </a:txBody>
                  <a:tcPr marL="14350" marR="14350" marT="14350" marB="14350"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LOS ADOLESCENTES Y EL ALCOHOL III: “La cacería más feroz, y los adolescentes son el blanco”</a:t>
                      </a:r>
                      <a:endParaRPr lang="es-MX" sz="1100" dirty="0">
                        <a:latin typeface="Times New Roman"/>
                        <a:ea typeface="Times New Roman"/>
                        <a:cs typeface="Times New Roman"/>
                      </a:endParaRPr>
                    </a:p>
                  </a:txBody>
                  <a:tcPr marL="14350" marR="14350" marT="14350" marB="14350" anchor="ctr">
                    <a:lnL>
                      <a:noFill/>
                    </a:lnL>
                    <a:lnR>
                      <a:noFill/>
                    </a:lnR>
                    <a:lnT>
                      <a:noFill/>
                    </a:lnT>
                    <a:lnB>
                      <a:noFill/>
                    </a:lnB>
                    <a:solidFill>
                      <a:schemeClr val="accent5">
                        <a:lumMod val="50000"/>
                      </a:schemeClr>
                    </a:solidFill>
                  </a:tcPr>
                </a:tc>
              </a:tr>
              <a:tr h="258305">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350" marR="14350" marT="14350" marB="14350"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De una manera sutil pero descarada a la vez, por medio de trampas, publicidad engañosa y mercadotecnia, esta cacería está acabando con los jóvenes. Cuidemos a nuestros hijos, ellos son el blanco. </a:t>
                      </a:r>
                      <a:endParaRPr lang="es-MX" sz="1100">
                        <a:latin typeface="Times New Roman"/>
                        <a:ea typeface="Times New Roman"/>
                        <a:cs typeface="Times New Roman"/>
                      </a:endParaRPr>
                    </a:p>
                  </a:txBody>
                  <a:tcPr marL="14350" marR="14350" marT="14350" marB="14350" anchor="ctr">
                    <a:lnL>
                      <a:noFill/>
                    </a:lnL>
                    <a:lnR>
                      <a:noFill/>
                    </a:lnR>
                    <a:lnT>
                      <a:noFill/>
                    </a:lnT>
                    <a:lnB>
                      <a:noFill/>
                    </a:lnB>
                    <a:solidFill>
                      <a:srgbClr val="FFFFFF"/>
                    </a:solidFill>
                  </a:tcPr>
                </a:tc>
              </a:tr>
              <a:tr h="143503">
                <a:tc>
                  <a:txBody>
                    <a:bodyPr/>
                    <a:lstStyle/>
                    <a:p>
                      <a:pPr algn="ctr">
                        <a:spcAft>
                          <a:spcPts val="0"/>
                        </a:spcAft>
                      </a:pPr>
                      <a:r>
                        <a:rPr lang="es-ES" sz="1100" b="1">
                          <a:solidFill>
                            <a:srgbClr val="FFFFFF"/>
                          </a:solidFill>
                          <a:latin typeface="Arial Narrow"/>
                          <a:ea typeface="Times New Roman"/>
                          <a:cs typeface="Arial"/>
                        </a:rPr>
                        <a:t>0170</a:t>
                      </a:r>
                      <a:endParaRPr lang="es-MX" sz="1100">
                        <a:latin typeface="Times New Roman"/>
                        <a:ea typeface="Times New Roman"/>
                        <a:cs typeface="Times New Roman"/>
                      </a:endParaRPr>
                    </a:p>
                  </a:txBody>
                  <a:tcPr marL="14350" marR="14350" marT="14350" marB="14350"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CÓMO CRIAR ADOLESCENTES VIII: “Comportamientos de los adolescentes que deben ignorar los padres”</a:t>
                      </a:r>
                      <a:endParaRPr lang="es-MX" sz="1100" dirty="0">
                        <a:latin typeface="Times New Roman"/>
                        <a:ea typeface="Times New Roman"/>
                        <a:cs typeface="Times New Roman"/>
                      </a:endParaRPr>
                    </a:p>
                  </a:txBody>
                  <a:tcPr marL="14350" marR="14350" marT="14350" marB="14350" anchor="ctr">
                    <a:lnL>
                      <a:noFill/>
                    </a:lnL>
                    <a:lnR>
                      <a:noFill/>
                    </a:lnR>
                    <a:lnT>
                      <a:noFill/>
                    </a:lnT>
                    <a:lnB>
                      <a:noFill/>
                    </a:lnB>
                    <a:solidFill>
                      <a:schemeClr val="accent5">
                        <a:lumMod val="50000"/>
                      </a:schemeClr>
                    </a:solidFill>
                  </a:tcPr>
                </a:tc>
              </a:tr>
              <a:tr h="258305">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350" marR="14350" marT="14350" marB="14350"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Dentro de la crianza de adolescentes, hay un punto donde se vuelve necesario remover los largos discursos, y por el contrario, es indispensable ignorar ciertos comportamientos que tienen. ¡Descubre este poderoso método de instrucción! </a:t>
                      </a:r>
                      <a:endParaRPr lang="es-MX" sz="1100">
                        <a:latin typeface="Times New Roman"/>
                        <a:ea typeface="Times New Roman"/>
                        <a:cs typeface="Times New Roman"/>
                      </a:endParaRPr>
                    </a:p>
                  </a:txBody>
                  <a:tcPr marL="14350" marR="14350" marT="14350" marB="14350" anchor="ctr">
                    <a:lnL>
                      <a:noFill/>
                    </a:lnL>
                    <a:lnR>
                      <a:noFill/>
                    </a:lnR>
                    <a:lnT>
                      <a:noFill/>
                    </a:lnT>
                    <a:lnB>
                      <a:noFill/>
                    </a:lnB>
                    <a:solidFill>
                      <a:srgbClr val="FFFFFF"/>
                    </a:solidFill>
                  </a:tcPr>
                </a:tc>
              </a:tr>
              <a:tr h="143503">
                <a:tc>
                  <a:txBody>
                    <a:bodyPr/>
                    <a:lstStyle/>
                    <a:p>
                      <a:pPr algn="ctr">
                        <a:spcAft>
                          <a:spcPts val="0"/>
                        </a:spcAft>
                      </a:pPr>
                      <a:r>
                        <a:rPr lang="es-ES" sz="1100" b="1">
                          <a:solidFill>
                            <a:srgbClr val="FFFFFF"/>
                          </a:solidFill>
                          <a:latin typeface="Arial Narrow"/>
                          <a:ea typeface="Times New Roman"/>
                          <a:cs typeface="Arial"/>
                        </a:rPr>
                        <a:t>0171</a:t>
                      </a:r>
                      <a:endParaRPr lang="es-MX" sz="1100">
                        <a:latin typeface="Times New Roman"/>
                        <a:ea typeface="Times New Roman"/>
                        <a:cs typeface="Times New Roman"/>
                      </a:endParaRPr>
                    </a:p>
                  </a:txBody>
                  <a:tcPr marL="14350" marR="14350" marT="14350" marB="14350"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CÓMO CRIAR ADOLESCENTES IX: “La comunicación entre padres y adolescentes”</a:t>
                      </a:r>
                      <a:endParaRPr lang="es-MX" sz="1100" dirty="0">
                        <a:latin typeface="Times New Roman"/>
                        <a:ea typeface="Times New Roman"/>
                        <a:cs typeface="Times New Roman"/>
                      </a:endParaRPr>
                    </a:p>
                  </a:txBody>
                  <a:tcPr marL="14350" marR="14350" marT="14350" marB="14350" anchor="ctr">
                    <a:lnL>
                      <a:noFill/>
                    </a:lnL>
                    <a:lnR>
                      <a:noFill/>
                    </a:lnR>
                    <a:lnT>
                      <a:noFill/>
                    </a:lnT>
                    <a:lnB>
                      <a:noFill/>
                    </a:lnB>
                    <a:solidFill>
                      <a:schemeClr val="accent5">
                        <a:lumMod val="50000"/>
                      </a:schemeClr>
                    </a:solidFill>
                  </a:tcPr>
                </a:tc>
              </a:tr>
              <a:tr h="258305">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350" marR="14350" marT="14350" marB="14350"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La falta de comunicación entre padres e hijos es uno de los graves problemas por los que atraviesa la sociedad hoy en día. Nosotros, como padres, podemos hacer mucho para mejorarla e incluso, incrementarla. ¡Aprendamos juntos! </a:t>
                      </a:r>
                      <a:endParaRPr lang="es-MX" sz="1100">
                        <a:latin typeface="Times New Roman"/>
                        <a:ea typeface="Times New Roman"/>
                        <a:cs typeface="Times New Roman"/>
                      </a:endParaRPr>
                    </a:p>
                  </a:txBody>
                  <a:tcPr marL="14350" marR="14350" marT="14350" marB="14350" anchor="ctr">
                    <a:lnL>
                      <a:noFill/>
                    </a:lnL>
                    <a:lnR>
                      <a:noFill/>
                    </a:lnR>
                    <a:lnT>
                      <a:noFill/>
                    </a:lnT>
                    <a:lnB>
                      <a:noFill/>
                    </a:lnB>
                    <a:solidFill>
                      <a:srgbClr val="FFFFFF"/>
                    </a:solidFill>
                  </a:tcPr>
                </a:tc>
              </a:tr>
              <a:tr h="143503">
                <a:tc>
                  <a:txBody>
                    <a:bodyPr/>
                    <a:lstStyle/>
                    <a:p>
                      <a:pPr algn="ctr">
                        <a:spcAft>
                          <a:spcPts val="0"/>
                        </a:spcAft>
                      </a:pPr>
                      <a:r>
                        <a:rPr lang="es-ES" sz="1100" b="1">
                          <a:solidFill>
                            <a:srgbClr val="FFFFFF"/>
                          </a:solidFill>
                          <a:latin typeface="Arial Narrow"/>
                          <a:ea typeface="Times New Roman"/>
                          <a:cs typeface="Arial"/>
                        </a:rPr>
                        <a:t>0172</a:t>
                      </a:r>
                      <a:endParaRPr lang="es-MX" sz="1100">
                        <a:latin typeface="Times New Roman"/>
                        <a:ea typeface="Times New Roman"/>
                        <a:cs typeface="Times New Roman"/>
                      </a:endParaRPr>
                    </a:p>
                  </a:txBody>
                  <a:tcPr marL="14350" marR="14350" marT="14350" marB="14350"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CÓMO CRIAR ADOLESCENTES X: "Cómo incrementar la comunicación entre los padres y los adolescentes"</a:t>
                      </a:r>
                      <a:endParaRPr lang="es-MX" sz="1100" dirty="0">
                        <a:latin typeface="Times New Roman"/>
                        <a:ea typeface="Times New Roman"/>
                        <a:cs typeface="Times New Roman"/>
                      </a:endParaRPr>
                    </a:p>
                  </a:txBody>
                  <a:tcPr marL="14350" marR="14350" marT="14350" marB="14350" anchor="ctr">
                    <a:lnL>
                      <a:noFill/>
                    </a:lnL>
                    <a:lnR>
                      <a:noFill/>
                    </a:lnR>
                    <a:lnT>
                      <a:noFill/>
                    </a:lnT>
                    <a:lnB>
                      <a:noFill/>
                    </a:lnB>
                    <a:solidFill>
                      <a:schemeClr val="accent5">
                        <a:lumMod val="50000"/>
                      </a:schemeClr>
                    </a:solidFill>
                  </a:tcPr>
                </a:tc>
              </a:tr>
              <a:tr h="373107">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350" marR="14350" marT="14350" marB="14350"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La comunicación ha demostrado ser muy eficaz en conducir a los muchachos por los años difíciles de la adolescencia. Pero para que ésta exista, debemos aprender a escucharlos, a entenderlos y a no ignorar sus sentimientos; de lo contrario, no podrán abrirse las líneas de la comunicación. </a:t>
                      </a:r>
                      <a:endParaRPr lang="es-MX" sz="1100">
                        <a:latin typeface="Times New Roman"/>
                        <a:ea typeface="Times New Roman"/>
                        <a:cs typeface="Times New Roman"/>
                      </a:endParaRPr>
                    </a:p>
                  </a:txBody>
                  <a:tcPr marL="14350" marR="14350" marT="14350" marB="14350" anchor="ctr">
                    <a:lnL>
                      <a:noFill/>
                    </a:lnL>
                    <a:lnR>
                      <a:noFill/>
                    </a:lnR>
                    <a:lnT>
                      <a:noFill/>
                    </a:lnT>
                    <a:lnB>
                      <a:noFill/>
                    </a:lnB>
                    <a:solidFill>
                      <a:srgbClr val="FFFFFF"/>
                    </a:solidFill>
                  </a:tcPr>
                </a:tc>
              </a:tr>
              <a:tr h="246825">
                <a:tc>
                  <a:txBody>
                    <a:bodyPr/>
                    <a:lstStyle/>
                    <a:p>
                      <a:pPr algn="ctr">
                        <a:spcAft>
                          <a:spcPts val="0"/>
                        </a:spcAft>
                      </a:pPr>
                      <a:r>
                        <a:rPr lang="es-ES" sz="1100" b="1">
                          <a:solidFill>
                            <a:srgbClr val="FFFFFF"/>
                          </a:solidFill>
                          <a:latin typeface="Arial Narrow"/>
                          <a:ea typeface="Times New Roman"/>
                          <a:cs typeface="Arial"/>
                        </a:rPr>
                        <a:t>0173</a:t>
                      </a:r>
                      <a:endParaRPr lang="es-MX" sz="1100">
                        <a:latin typeface="Times New Roman"/>
                        <a:ea typeface="Times New Roman"/>
                        <a:cs typeface="Times New Roman"/>
                      </a:endParaRPr>
                    </a:p>
                  </a:txBody>
                  <a:tcPr marL="14350" marR="14350" marT="14350" marB="14350"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CÓMO CRIAR ADOLESCENTES XI: </a:t>
                      </a:r>
                      <a:r>
                        <a:rPr lang="es-ES" sz="1100" b="1" dirty="0" smtClean="0">
                          <a:solidFill>
                            <a:srgbClr val="FFFFFF"/>
                          </a:solidFill>
                          <a:latin typeface="Arial Narrow"/>
                          <a:ea typeface="Times New Roman"/>
                          <a:cs typeface="Arial"/>
                        </a:rPr>
                        <a:t>“</a:t>
                      </a:r>
                      <a:r>
                        <a:rPr kumimoji="0" lang="es-ES" sz="1100" b="1" kern="1200" dirty="0" smtClean="0">
                          <a:solidFill>
                            <a:srgbClr val="FFFFFF"/>
                          </a:solidFill>
                          <a:latin typeface="Arial Narrow"/>
                          <a:ea typeface="Times New Roman"/>
                          <a:cs typeface="Arial"/>
                        </a:rPr>
                        <a:t>Que recordar para</a:t>
                      </a:r>
                      <a:r>
                        <a:rPr lang="es-ES" sz="1100" b="1" dirty="0" smtClean="0">
                          <a:solidFill>
                            <a:srgbClr val="FFFFFF"/>
                          </a:solidFill>
                          <a:latin typeface="Arial Narrow"/>
                          <a:ea typeface="Times New Roman"/>
                          <a:cs typeface="Arial"/>
                        </a:rPr>
                        <a:t> </a:t>
                      </a:r>
                      <a:r>
                        <a:rPr lang="es-ES" sz="1100" b="1" dirty="0">
                          <a:solidFill>
                            <a:srgbClr val="FFFFFF"/>
                          </a:solidFill>
                          <a:latin typeface="Arial Narrow"/>
                          <a:ea typeface="Times New Roman"/>
                          <a:cs typeface="Arial"/>
                        </a:rPr>
                        <a:t>tener una buena comunicación entre padres y adolescentes”</a:t>
                      </a:r>
                      <a:endParaRPr lang="es-MX" sz="1100" dirty="0">
                        <a:latin typeface="Times New Roman"/>
                        <a:ea typeface="Times New Roman"/>
                        <a:cs typeface="Times New Roman"/>
                      </a:endParaRPr>
                    </a:p>
                  </a:txBody>
                  <a:tcPr marL="14350" marR="14350" marT="14350" marB="14350" anchor="ctr">
                    <a:lnL>
                      <a:noFill/>
                    </a:lnL>
                    <a:lnR>
                      <a:noFill/>
                    </a:lnR>
                    <a:lnT>
                      <a:noFill/>
                    </a:lnT>
                    <a:lnB>
                      <a:noFill/>
                    </a:lnB>
                    <a:solidFill>
                      <a:schemeClr val="accent5">
                        <a:lumMod val="50000"/>
                      </a:schemeClr>
                    </a:solidFill>
                  </a:tcPr>
                </a:tc>
              </a:tr>
              <a:tr h="373107">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350" marR="14350" marT="14350" marB="14350"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La comunicación puede existir aún sin palabras; a veces, el tono de la voz, la postura del cuerpo y las expresiones faciales dicen más que las palabras. En la relación padre-adolescente se debe prestar especial atención a detalles como estos y otros puntos importantes, los cuáles trataremos en este capítulo. </a:t>
                      </a:r>
                      <a:endParaRPr lang="es-MX" sz="1100" dirty="0">
                        <a:latin typeface="Times New Roman"/>
                        <a:ea typeface="Times New Roman"/>
                        <a:cs typeface="Times New Roman"/>
                      </a:endParaRPr>
                    </a:p>
                  </a:txBody>
                  <a:tcPr marL="14350" marR="14350" marT="14350" marB="14350" anchor="ctr">
                    <a:lnL>
                      <a:noFill/>
                    </a:lnL>
                    <a:lnR>
                      <a:noFill/>
                    </a:lnR>
                    <a:lnT>
                      <a:noFill/>
                    </a:lnT>
                    <a:lnB>
                      <a:noFill/>
                    </a:lnB>
                    <a:solidFill>
                      <a:srgbClr val="FFFFFF"/>
                    </a:solidFill>
                  </a:tcPr>
                </a:tc>
              </a:tr>
            </a:tbl>
          </a:graphicData>
        </a:graphic>
      </p:graphicFrame>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nvGraphicFramePr>
        <p:xfrm>
          <a:off x="1144587" y="1501466"/>
          <a:ext cx="7634288" cy="4742522"/>
        </p:xfrm>
        <a:graphic>
          <a:graphicData uri="http://schemas.openxmlformats.org/drawingml/2006/table">
            <a:tbl>
              <a:tblPr/>
              <a:tblGrid>
                <a:gridCol w="641331"/>
                <a:gridCol w="6992957"/>
              </a:tblGrid>
              <a:tr h="161508">
                <a:tc>
                  <a:txBody>
                    <a:bodyPr/>
                    <a:lstStyle/>
                    <a:p>
                      <a:pPr algn="ctr">
                        <a:spcAft>
                          <a:spcPts val="0"/>
                        </a:spcAft>
                      </a:pPr>
                      <a:r>
                        <a:rPr lang="es-ES" sz="1100" b="1" dirty="0">
                          <a:solidFill>
                            <a:srgbClr val="FFFFFF"/>
                          </a:solidFill>
                          <a:latin typeface="Arial Narrow"/>
                          <a:ea typeface="Times New Roman"/>
                          <a:cs typeface="Arial"/>
                        </a:rPr>
                        <a:t>0013</a:t>
                      </a:r>
                      <a:endParaRPr lang="es-MX" sz="1100" dirty="0">
                        <a:latin typeface="Times New Roman"/>
                        <a:ea typeface="Times New Roman"/>
                        <a:cs typeface="Times New Roman"/>
                      </a:endParaRPr>
                    </a:p>
                  </a:txBody>
                  <a:tcPr marL="9390" marR="9390" marT="9390" marB="9390" anchor="ctr">
                    <a:lnL>
                      <a:noFill/>
                    </a:lnL>
                    <a:lnR>
                      <a:noFill/>
                    </a:lnR>
                    <a:lnT>
                      <a:noFill/>
                    </a:lnT>
                    <a:lnB>
                      <a:noFill/>
                    </a:lnB>
                    <a:solidFill>
                      <a:srgbClr val="0062A5"/>
                    </a:solidFill>
                  </a:tcPr>
                </a:tc>
                <a:tc>
                  <a:txBody>
                    <a:bodyPr/>
                    <a:lstStyle/>
                    <a:p>
                      <a:pPr algn="just">
                        <a:spcAft>
                          <a:spcPts val="0"/>
                        </a:spcAft>
                      </a:pPr>
                      <a:r>
                        <a:rPr lang="es-ES" sz="1100" b="1" dirty="0" smtClean="0">
                          <a:solidFill>
                            <a:srgbClr val="FFFFFF"/>
                          </a:solidFill>
                          <a:latin typeface="Arial Narrow"/>
                          <a:ea typeface="Times New Roman"/>
                          <a:cs typeface="Arial"/>
                        </a:rPr>
                        <a:t> LA DEPRESIÓN  EN NIÑOS </a:t>
                      </a:r>
                      <a:r>
                        <a:rPr lang="es-ES" sz="1100" b="1" dirty="0">
                          <a:solidFill>
                            <a:srgbClr val="FFFFFF"/>
                          </a:solidFill>
                          <a:latin typeface="Arial Narrow"/>
                          <a:ea typeface="Times New Roman"/>
                          <a:cs typeface="Arial"/>
                        </a:rPr>
                        <a:t>Y ADOLESCENTES I: "Síntomas de la depresión en niños y adolescentes"</a:t>
                      </a:r>
                      <a:endParaRPr lang="es-MX" sz="1100" dirty="0">
                        <a:latin typeface="Times New Roman"/>
                        <a:ea typeface="Times New Roman"/>
                        <a:cs typeface="Times New Roman"/>
                      </a:endParaRPr>
                    </a:p>
                  </a:txBody>
                  <a:tcPr marL="9390" marR="9390" marT="9390" marB="9390" anchor="ctr">
                    <a:lnL>
                      <a:noFill/>
                    </a:lnL>
                    <a:lnR>
                      <a:noFill/>
                    </a:lnR>
                    <a:lnT>
                      <a:noFill/>
                    </a:lnT>
                    <a:lnB>
                      <a:noFill/>
                    </a:lnB>
                    <a:solidFill>
                      <a:schemeClr val="accent5">
                        <a:lumMod val="50000"/>
                      </a:schemeClr>
                    </a:solidFill>
                  </a:tcPr>
                </a:tc>
              </a:tr>
              <a:tr h="619741">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9390" marR="9390" marT="9390" marB="9390"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La depresión infantil es una realidad médica y social de la cual se han hecho escritos y estudios científicos; está sucediendo en nuestro tiempo, en medio de nuestras familias. Hace algunos años no se admitía la existencia de la depresión infantil, sin embargo se ha comprobado lo contrario: la depresión infantil existe y tiene síntomas comunes a la depresión de los adultos, aunque posee otras peculiaridades, que la hacen diferente en su manifestación.</a:t>
                      </a:r>
                      <a:endParaRPr lang="es-MX" sz="1100" dirty="0">
                        <a:latin typeface="Times New Roman"/>
                        <a:ea typeface="Times New Roman"/>
                        <a:cs typeface="Times New Roman"/>
                      </a:endParaRPr>
                    </a:p>
                  </a:txBody>
                  <a:tcPr marL="9390" marR="9390" marT="9390" marB="9390" anchor="ctr">
                    <a:lnL>
                      <a:noFill/>
                    </a:lnL>
                    <a:lnR>
                      <a:noFill/>
                    </a:lnR>
                    <a:lnT>
                      <a:noFill/>
                    </a:lnT>
                    <a:lnB>
                      <a:noFill/>
                    </a:lnB>
                    <a:solidFill>
                      <a:srgbClr val="FFFFFF"/>
                    </a:solidFill>
                  </a:tcPr>
                </a:tc>
              </a:tr>
              <a:tr h="161508">
                <a:tc>
                  <a:txBody>
                    <a:bodyPr/>
                    <a:lstStyle/>
                    <a:p>
                      <a:pPr algn="ctr">
                        <a:spcAft>
                          <a:spcPts val="0"/>
                        </a:spcAft>
                      </a:pPr>
                      <a:r>
                        <a:rPr lang="es-ES" sz="1100" b="1">
                          <a:solidFill>
                            <a:srgbClr val="FFFFFF"/>
                          </a:solidFill>
                          <a:latin typeface="Arial Narrow"/>
                          <a:ea typeface="Times New Roman"/>
                          <a:cs typeface="Arial"/>
                        </a:rPr>
                        <a:t>0014</a:t>
                      </a:r>
                      <a:endParaRPr lang="es-MX" sz="1100">
                        <a:latin typeface="Times New Roman"/>
                        <a:ea typeface="Times New Roman"/>
                        <a:cs typeface="Times New Roman"/>
                      </a:endParaRPr>
                    </a:p>
                  </a:txBody>
                  <a:tcPr marL="9390" marR="9390" marT="9390" marB="9390" anchor="ctr">
                    <a:lnL>
                      <a:noFill/>
                    </a:lnL>
                    <a:lnR>
                      <a:noFill/>
                    </a:lnR>
                    <a:lnT>
                      <a:noFill/>
                    </a:lnT>
                    <a:lnB>
                      <a:noFill/>
                    </a:lnB>
                    <a:solidFill>
                      <a:srgbClr val="0062A5"/>
                    </a:solidFill>
                  </a:tcPr>
                </a:tc>
                <a:tc>
                  <a:txBody>
                    <a:bodyPr/>
                    <a:lstStyle/>
                    <a:p>
                      <a:pPr algn="just">
                        <a:spcAft>
                          <a:spcPts val="0"/>
                        </a:spcAft>
                      </a:pPr>
                      <a:r>
                        <a:rPr lang="es-ES" sz="1100" b="1" dirty="0" smtClean="0">
                          <a:solidFill>
                            <a:srgbClr val="FFFFFF"/>
                          </a:solidFill>
                          <a:latin typeface="Arial Narrow"/>
                          <a:ea typeface="Times New Roman"/>
                          <a:cs typeface="Arial"/>
                        </a:rPr>
                        <a:t>LA DEPRESION EN NIÑOS </a:t>
                      </a:r>
                      <a:r>
                        <a:rPr lang="es-ES" sz="1100" b="1" dirty="0">
                          <a:solidFill>
                            <a:srgbClr val="FFFFFF"/>
                          </a:solidFill>
                          <a:latin typeface="Arial Narrow"/>
                          <a:ea typeface="Times New Roman"/>
                          <a:cs typeface="Arial"/>
                        </a:rPr>
                        <a:t>Y ADOLESCENTES II: "¿Qué pueden hacer los padres para ayudar a sus hijos?"</a:t>
                      </a:r>
                      <a:endParaRPr lang="es-MX" sz="1100" dirty="0">
                        <a:latin typeface="Times New Roman"/>
                        <a:ea typeface="Times New Roman"/>
                        <a:cs typeface="Times New Roman"/>
                      </a:endParaRPr>
                    </a:p>
                  </a:txBody>
                  <a:tcPr marL="9390" marR="9390" marT="9390" marB="9390" anchor="ctr">
                    <a:lnL>
                      <a:noFill/>
                    </a:lnL>
                    <a:lnR>
                      <a:noFill/>
                    </a:lnR>
                    <a:lnT>
                      <a:noFill/>
                    </a:lnT>
                    <a:lnB>
                      <a:noFill/>
                    </a:lnB>
                    <a:solidFill>
                      <a:schemeClr val="accent5">
                        <a:lumMod val="50000"/>
                      </a:schemeClr>
                    </a:solidFill>
                  </a:tcPr>
                </a:tc>
              </a:tr>
              <a:tr h="469501">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9390" marR="9390" marT="9390" marB="9390"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La depresión infantil es una realidad que no debemos ignorar. Debemos aprender a reconocerla y debemos entender cuáles son los factores que pueden llevar a un niño a la depresión. Las disputas familiares por ejemplo, o la inestabilidad en la convivencia familiar son factores que se pueden presentar como desencadenantes para la depresión en la infancia.</a:t>
                      </a:r>
                      <a:endParaRPr lang="es-MX" sz="1100" dirty="0">
                        <a:latin typeface="Times New Roman"/>
                        <a:ea typeface="Times New Roman"/>
                        <a:cs typeface="Times New Roman"/>
                      </a:endParaRPr>
                    </a:p>
                  </a:txBody>
                  <a:tcPr marL="9390" marR="9390" marT="9390" marB="9390" anchor="ctr">
                    <a:lnL>
                      <a:noFill/>
                    </a:lnL>
                    <a:lnR>
                      <a:noFill/>
                    </a:lnR>
                    <a:lnT>
                      <a:noFill/>
                    </a:lnT>
                    <a:lnB>
                      <a:noFill/>
                    </a:lnB>
                    <a:solidFill>
                      <a:srgbClr val="FFFFFF"/>
                    </a:solidFill>
                  </a:tcPr>
                </a:tc>
              </a:tr>
              <a:tr h="161508">
                <a:tc>
                  <a:txBody>
                    <a:bodyPr/>
                    <a:lstStyle/>
                    <a:p>
                      <a:pPr algn="ctr">
                        <a:spcAft>
                          <a:spcPts val="0"/>
                        </a:spcAft>
                      </a:pPr>
                      <a:r>
                        <a:rPr lang="es-ES" sz="1100" b="1">
                          <a:solidFill>
                            <a:srgbClr val="FFFFFF"/>
                          </a:solidFill>
                          <a:latin typeface="Arial Narrow"/>
                          <a:ea typeface="Times New Roman"/>
                          <a:cs typeface="Arial"/>
                        </a:rPr>
                        <a:t>0015</a:t>
                      </a:r>
                      <a:endParaRPr lang="es-MX" sz="1100">
                        <a:latin typeface="Times New Roman"/>
                        <a:ea typeface="Times New Roman"/>
                        <a:cs typeface="Times New Roman"/>
                      </a:endParaRPr>
                    </a:p>
                  </a:txBody>
                  <a:tcPr marL="9390" marR="9390" marT="9390" marB="9390" anchor="ctr">
                    <a:lnL>
                      <a:noFill/>
                    </a:lnL>
                    <a:lnR>
                      <a:noFill/>
                    </a:lnR>
                    <a:lnT>
                      <a:noFill/>
                    </a:lnT>
                    <a:lnB>
                      <a:noFill/>
                    </a:lnB>
                    <a:solidFill>
                      <a:srgbClr val="0062A5"/>
                    </a:solidFill>
                  </a:tcPr>
                </a:tc>
                <a:tc>
                  <a:txBody>
                    <a:bodyPr/>
                    <a:lstStyle/>
                    <a:p>
                      <a:pPr algn="just">
                        <a:spcAft>
                          <a:spcPts val="0"/>
                        </a:spcAft>
                      </a:pPr>
                      <a:r>
                        <a:rPr lang="es-ES" sz="1100" b="1" dirty="0" smtClean="0">
                          <a:solidFill>
                            <a:srgbClr val="FFFFFF"/>
                          </a:solidFill>
                          <a:latin typeface="Arial Narrow"/>
                          <a:ea typeface="Times New Roman"/>
                          <a:cs typeface="Arial"/>
                        </a:rPr>
                        <a:t>LA DEPRESIÓN Y EL </a:t>
                      </a:r>
                      <a:r>
                        <a:rPr lang="es-ES" sz="1100" b="1" dirty="0">
                          <a:solidFill>
                            <a:srgbClr val="FFFFFF"/>
                          </a:solidFill>
                          <a:latin typeface="Arial Narrow"/>
                          <a:ea typeface="Times New Roman"/>
                          <a:cs typeface="Arial"/>
                        </a:rPr>
                        <a:t>SUICIDIO EN NIÑOS Y ADOLESCENTES I: "Detección de los síntomas y prevención del suicidio"</a:t>
                      </a:r>
                      <a:endParaRPr lang="es-MX" sz="1100" dirty="0">
                        <a:latin typeface="Times New Roman"/>
                        <a:ea typeface="Times New Roman"/>
                        <a:cs typeface="Times New Roman"/>
                      </a:endParaRPr>
                    </a:p>
                  </a:txBody>
                  <a:tcPr marL="9390" marR="9390" marT="9390" marB="9390" anchor="ctr">
                    <a:lnL>
                      <a:noFill/>
                    </a:lnL>
                    <a:lnR>
                      <a:noFill/>
                    </a:lnR>
                    <a:lnT>
                      <a:noFill/>
                    </a:lnT>
                    <a:lnB>
                      <a:noFill/>
                    </a:lnB>
                    <a:solidFill>
                      <a:schemeClr val="accent5">
                        <a:lumMod val="50000"/>
                      </a:schemeClr>
                    </a:solidFill>
                  </a:tcPr>
                </a:tc>
              </a:tr>
              <a:tr h="544621">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9390" marR="9390" marT="9390" marB="9390"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Si usted ha notado actitudes como las siguientes en su hijo, debe actuar de inmediato y buscar ayuda profesional, ya que la depresión o el suicidio pueden estar presentes o muy próximos a llegar a la vida de su hijo: Continuamente está triste o llora con facilidad; pierde el interés por los juegos preferidos y por la escuela; se aleja de los amigos y de la familia, se muestra irritado y habla de la muerte. </a:t>
                      </a:r>
                      <a:endParaRPr lang="es-MX" sz="1100" dirty="0">
                        <a:latin typeface="Times New Roman"/>
                        <a:ea typeface="Times New Roman"/>
                        <a:cs typeface="Times New Roman"/>
                      </a:endParaRPr>
                    </a:p>
                  </a:txBody>
                  <a:tcPr marL="9390" marR="9390" marT="9390" marB="9390" anchor="ctr">
                    <a:lnL>
                      <a:noFill/>
                    </a:lnL>
                    <a:lnR>
                      <a:noFill/>
                    </a:lnR>
                    <a:lnT>
                      <a:noFill/>
                    </a:lnT>
                    <a:lnB>
                      <a:noFill/>
                    </a:lnB>
                    <a:solidFill>
                      <a:srgbClr val="FFFFFF"/>
                    </a:solidFill>
                  </a:tcPr>
                </a:tc>
              </a:tr>
              <a:tr h="161508">
                <a:tc>
                  <a:txBody>
                    <a:bodyPr/>
                    <a:lstStyle/>
                    <a:p>
                      <a:pPr algn="ctr">
                        <a:spcAft>
                          <a:spcPts val="0"/>
                        </a:spcAft>
                      </a:pPr>
                      <a:r>
                        <a:rPr lang="es-ES" sz="1100" b="1">
                          <a:solidFill>
                            <a:srgbClr val="FFFFFF"/>
                          </a:solidFill>
                          <a:latin typeface="Arial Narrow"/>
                          <a:ea typeface="Times New Roman"/>
                          <a:cs typeface="Arial"/>
                        </a:rPr>
                        <a:t>0016</a:t>
                      </a:r>
                      <a:endParaRPr lang="es-MX" sz="1100">
                        <a:latin typeface="Times New Roman"/>
                        <a:ea typeface="Times New Roman"/>
                        <a:cs typeface="Times New Roman"/>
                      </a:endParaRPr>
                    </a:p>
                  </a:txBody>
                  <a:tcPr marL="9390" marR="9390" marT="9390" marB="9390" anchor="ctr">
                    <a:lnL>
                      <a:noFill/>
                    </a:lnL>
                    <a:lnR>
                      <a:noFill/>
                    </a:lnR>
                    <a:lnT>
                      <a:noFill/>
                    </a:lnT>
                    <a:lnB>
                      <a:noFill/>
                    </a:lnB>
                    <a:solidFill>
                      <a:srgbClr val="0062A5"/>
                    </a:solidFill>
                  </a:tcPr>
                </a:tc>
                <a:tc>
                  <a:txBody>
                    <a:bodyPr/>
                    <a:lstStyle/>
                    <a:p>
                      <a:pPr algn="just">
                        <a:spcAft>
                          <a:spcPts val="0"/>
                        </a:spcAft>
                      </a:pPr>
                      <a:r>
                        <a:rPr lang="es-ES" sz="1100" b="1" dirty="0" smtClean="0">
                          <a:solidFill>
                            <a:srgbClr val="FFFFFF"/>
                          </a:solidFill>
                          <a:latin typeface="Arial Narrow"/>
                          <a:ea typeface="Times New Roman"/>
                          <a:cs typeface="Arial"/>
                        </a:rPr>
                        <a:t>LA DEPRESIÓN Y EL </a:t>
                      </a:r>
                      <a:r>
                        <a:rPr lang="es-ES" sz="1100" b="1" dirty="0">
                          <a:solidFill>
                            <a:srgbClr val="FFFFFF"/>
                          </a:solidFill>
                          <a:latin typeface="Arial Narrow"/>
                          <a:ea typeface="Times New Roman"/>
                          <a:cs typeface="Arial"/>
                        </a:rPr>
                        <a:t>SUICIDIO EN NIÑOS Y ADOLESCENTES II: "El niño deprimido"</a:t>
                      </a:r>
                      <a:endParaRPr lang="es-MX" sz="1100" dirty="0">
                        <a:latin typeface="Times New Roman"/>
                        <a:ea typeface="Times New Roman"/>
                        <a:cs typeface="Times New Roman"/>
                      </a:endParaRPr>
                    </a:p>
                  </a:txBody>
                  <a:tcPr marL="9390" marR="9390" marT="9390" marB="9390" anchor="ctr">
                    <a:lnL>
                      <a:noFill/>
                    </a:lnL>
                    <a:lnR>
                      <a:noFill/>
                    </a:lnR>
                    <a:lnT>
                      <a:noFill/>
                    </a:lnT>
                    <a:lnB>
                      <a:noFill/>
                    </a:lnB>
                    <a:solidFill>
                      <a:schemeClr val="accent5">
                        <a:lumMod val="50000"/>
                      </a:schemeClr>
                    </a:solidFill>
                  </a:tcPr>
                </a:tc>
              </a:tr>
              <a:tr h="394381">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9390" marR="9390" marT="9390" marB="9390"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La primera tarea que un padre de familia debe de tener es conocer a su hijo para saber cuándo su conducta es normal y cuándo no. Este tema es ampliamente recomendado tanto para padres de familia, como para profesionistas que trabajan en el servicio a menores.</a:t>
                      </a:r>
                      <a:endParaRPr lang="es-MX" sz="1100" dirty="0">
                        <a:latin typeface="Times New Roman"/>
                        <a:ea typeface="Times New Roman"/>
                        <a:cs typeface="Times New Roman"/>
                      </a:endParaRPr>
                    </a:p>
                  </a:txBody>
                  <a:tcPr marL="9390" marR="9390" marT="9390" marB="9390" anchor="ctr">
                    <a:lnL>
                      <a:noFill/>
                    </a:lnL>
                    <a:lnR>
                      <a:noFill/>
                    </a:lnR>
                    <a:lnT>
                      <a:noFill/>
                    </a:lnT>
                    <a:lnB>
                      <a:noFill/>
                    </a:lnB>
                    <a:solidFill>
                      <a:srgbClr val="FFFFFF"/>
                    </a:solidFill>
                  </a:tcPr>
                </a:tc>
              </a:tr>
              <a:tr h="93900">
                <a:tc>
                  <a:txBody>
                    <a:bodyPr/>
                    <a:lstStyle/>
                    <a:p>
                      <a:pPr algn="ctr">
                        <a:spcAft>
                          <a:spcPts val="0"/>
                        </a:spcAft>
                      </a:pPr>
                      <a:r>
                        <a:rPr lang="es-ES" sz="1100" b="1">
                          <a:solidFill>
                            <a:srgbClr val="FFFFFF"/>
                          </a:solidFill>
                          <a:latin typeface="Arial Narrow"/>
                          <a:ea typeface="Times New Roman"/>
                          <a:cs typeface="Arial"/>
                        </a:rPr>
                        <a:t>0017</a:t>
                      </a:r>
                      <a:endParaRPr lang="es-MX" sz="1100">
                        <a:latin typeface="Times New Roman"/>
                        <a:ea typeface="Times New Roman"/>
                        <a:cs typeface="Times New Roman"/>
                      </a:endParaRPr>
                    </a:p>
                  </a:txBody>
                  <a:tcPr marL="9390" marR="9390" marT="9390" marB="9390"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EL ADULTERIO I: "Golpe mortal contra el matrimonio"</a:t>
                      </a:r>
                      <a:endParaRPr lang="es-MX" sz="1100" dirty="0">
                        <a:latin typeface="Times New Roman"/>
                        <a:ea typeface="Times New Roman"/>
                        <a:cs typeface="Times New Roman"/>
                      </a:endParaRPr>
                    </a:p>
                  </a:txBody>
                  <a:tcPr marL="9390" marR="9390" marT="9390" marB="9390" anchor="ctr">
                    <a:lnL>
                      <a:noFill/>
                    </a:lnL>
                    <a:lnR>
                      <a:noFill/>
                    </a:lnR>
                    <a:lnT>
                      <a:noFill/>
                    </a:lnT>
                    <a:lnB>
                      <a:noFill/>
                    </a:lnB>
                    <a:solidFill>
                      <a:schemeClr val="accent5">
                        <a:lumMod val="50000"/>
                      </a:schemeClr>
                    </a:solidFill>
                  </a:tcPr>
                </a:tc>
              </a:tr>
              <a:tr h="244140">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9390" marR="9390" marT="9390" marB="9390"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Conozca los 5 principales mitos en los que se justifican las personas que viven el adulterio y sus devastadores efectos en la familia. </a:t>
                      </a:r>
                      <a:endParaRPr lang="es-MX" sz="1100" dirty="0">
                        <a:latin typeface="Times New Roman"/>
                        <a:ea typeface="Times New Roman"/>
                        <a:cs typeface="Times New Roman"/>
                      </a:endParaRPr>
                    </a:p>
                  </a:txBody>
                  <a:tcPr marL="9390" marR="9390" marT="9390" marB="9390" anchor="ctr">
                    <a:lnL>
                      <a:noFill/>
                    </a:lnL>
                    <a:lnR>
                      <a:noFill/>
                    </a:lnR>
                    <a:lnT>
                      <a:noFill/>
                    </a:lnT>
                    <a:lnB>
                      <a:noFill/>
                    </a:lnB>
                    <a:solidFill>
                      <a:srgbClr val="FFFFFF"/>
                    </a:solidFill>
                  </a:tcPr>
                </a:tc>
              </a:tr>
              <a:tr h="93900">
                <a:tc>
                  <a:txBody>
                    <a:bodyPr/>
                    <a:lstStyle/>
                    <a:p>
                      <a:pPr algn="ctr">
                        <a:spcAft>
                          <a:spcPts val="0"/>
                        </a:spcAft>
                      </a:pPr>
                      <a:r>
                        <a:rPr lang="es-ES" sz="1100" b="1">
                          <a:solidFill>
                            <a:srgbClr val="FFFFFF"/>
                          </a:solidFill>
                          <a:latin typeface="Arial Narrow"/>
                          <a:ea typeface="Times New Roman"/>
                          <a:cs typeface="Arial"/>
                        </a:rPr>
                        <a:t>0018</a:t>
                      </a:r>
                      <a:endParaRPr lang="es-MX" sz="1100">
                        <a:latin typeface="Times New Roman"/>
                        <a:ea typeface="Times New Roman"/>
                        <a:cs typeface="Times New Roman"/>
                      </a:endParaRPr>
                    </a:p>
                  </a:txBody>
                  <a:tcPr marL="9390" marR="9390" marT="9390" marB="9390"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EL ADULTERIO II: "Cómo preservar tu matrimonio del adulterio"</a:t>
                      </a:r>
                      <a:endParaRPr lang="es-MX" sz="1100" dirty="0">
                        <a:latin typeface="Times New Roman"/>
                        <a:ea typeface="Times New Roman"/>
                        <a:cs typeface="Times New Roman"/>
                      </a:endParaRPr>
                    </a:p>
                  </a:txBody>
                  <a:tcPr marL="9390" marR="9390" marT="9390" marB="9390" anchor="ctr">
                    <a:lnL>
                      <a:noFill/>
                    </a:lnL>
                    <a:lnR>
                      <a:noFill/>
                    </a:lnR>
                    <a:lnT>
                      <a:noFill/>
                    </a:lnT>
                    <a:lnB>
                      <a:noFill/>
                    </a:lnB>
                    <a:solidFill>
                      <a:schemeClr val="accent5">
                        <a:lumMod val="50000"/>
                      </a:schemeClr>
                    </a:solidFill>
                  </a:tcPr>
                </a:tc>
              </a:tr>
              <a:tr h="619741">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9390" marR="9390" marT="9390" marB="9390"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El adulterio es una de las principales causas de la desintegración familiar. Muchos matrimonios sucumben ante este problema llegando al divorcio y ocasionando daños profundos en los hijos. Pero ¿qué es lo que propicia el adulterio? En este interesante programa, nos hablará acerca de las necesidades que deben ser suplidas por parte del hombre hacia su mujer y viceversa dentro del matrimonio para evitar la ruptura de este hermoso compromiso. </a:t>
                      </a:r>
                      <a:endParaRPr lang="es-MX" sz="1100" dirty="0">
                        <a:latin typeface="Times New Roman"/>
                        <a:ea typeface="Times New Roman"/>
                        <a:cs typeface="Times New Roman"/>
                      </a:endParaRPr>
                    </a:p>
                  </a:txBody>
                  <a:tcPr marL="9390" marR="9390" marT="9390" marB="9390" anchor="ctr">
                    <a:lnL>
                      <a:noFill/>
                    </a:lnL>
                    <a:lnR>
                      <a:noFill/>
                    </a:lnR>
                    <a:lnT>
                      <a:noFill/>
                    </a:lnT>
                    <a:lnB>
                      <a:noFill/>
                    </a:lnB>
                    <a:solidFill>
                      <a:srgbClr val="FFFFFF"/>
                    </a:solidFill>
                  </a:tcPr>
                </a:tc>
              </a:tr>
              <a:tr h="93900">
                <a:tc>
                  <a:txBody>
                    <a:bodyPr/>
                    <a:lstStyle/>
                    <a:p>
                      <a:pPr algn="ctr">
                        <a:spcAft>
                          <a:spcPts val="0"/>
                        </a:spcAft>
                      </a:pPr>
                      <a:r>
                        <a:rPr lang="es-ES" sz="1100" b="1">
                          <a:solidFill>
                            <a:srgbClr val="FFFFFF"/>
                          </a:solidFill>
                          <a:latin typeface="Arial Narrow"/>
                          <a:ea typeface="Times New Roman"/>
                          <a:cs typeface="Arial"/>
                        </a:rPr>
                        <a:t>0019</a:t>
                      </a:r>
                      <a:endParaRPr lang="es-MX" sz="1100">
                        <a:latin typeface="Times New Roman"/>
                        <a:ea typeface="Times New Roman"/>
                        <a:cs typeface="Times New Roman"/>
                      </a:endParaRPr>
                    </a:p>
                  </a:txBody>
                  <a:tcPr marL="9390" marR="9390" marT="9390" marB="9390"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EL ADULTERIO III: "Efectos trágicos del adulterio en la familia"</a:t>
                      </a:r>
                      <a:endParaRPr lang="es-MX" sz="1100" dirty="0">
                        <a:latin typeface="Times New Roman"/>
                        <a:ea typeface="Times New Roman"/>
                        <a:cs typeface="Times New Roman"/>
                      </a:endParaRPr>
                    </a:p>
                  </a:txBody>
                  <a:tcPr marL="9390" marR="9390" marT="9390" marB="9390" anchor="ctr">
                    <a:lnL>
                      <a:noFill/>
                    </a:lnL>
                    <a:lnR>
                      <a:noFill/>
                    </a:lnR>
                    <a:lnT>
                      <a:noFill/>
                    </a:lnT>
                    <a:lnB>
                      <a:noFill/>
                    </a:lnB>
                    <a:solidFill>
                      <a:schemeClr val="accent5">
                        <a:lumMod val="50000"/>
                      </a:schemeClr>
                    </a:solidFill>
                  </a:tcPr>
                </a:tc>
              </a:tr>
              <a:tr h="0">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9390" marR="9390" marT="9390" marB="9390"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Quienes cometen adulterio piensan que sólo es "una aventura" . Nunca pensaron que en realidad son los culpables de destruir a sus hijos y su matrimonio de por vida. </a:t>
                      </a:r>
                      <a:endParaRPr lang="es-MX" sz="1100" dirty="0">
                        <a:latin typeface="Times New Roman"/>
                        <a:ea typeface="Times New Roman"/>
                        <a:cs typeface="Times New Roman"/>
                      </a:endParaRPr>
                    </a:p>
                  </a:txBody>
                  <a:tcPr marL="9390" marR="9390" marT="9390" marB="9390" anchor="ctr">
                    <a:lnL>
                      <a:noFill/>
                    </a:lnL>
                    <a:lnR>
                      <a:noFill/>
                    </a:lnR>
                    <a:lnT>
                      <a:noFill/>
                    </a:lnT>
                    <a:lnB>
                      <a:noFill/>
                    </a:lnB>
                    <a:solidFill>
                      <a:srgbClr val="FFFFFF"/>
                    </a:solidFill>
                  </a:tcPr>
                </a:tc>
              </a:tr>
            </a:tbl>
          </a:graphicData>
        </a:graphic>
      </p:graphicFrame>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144588" y="1500263"/>
          <a:ext cx="7634287" cy="5197557"/>
        </p:xfrm>
        <a:graphic>
          <a:graphicData uri="http://schemas.openxmlformats.org/drawingml/2006/table">
            <a:tbl>
              <a:tblPr/>
              <a:tblGrid>
                <a:gridCol w="628450"/>
                <a:gridCol w="7005837"/>
              </a:tblGrid>
              <a:tr h="145143">
                <a:tc>
                  <a:txBody>
                    <a:bodyPr/>
                    <a:lstStyle/>
                    <a:p>
                      <a:pPr algn="ctr">
                        <a:spcAft>
                          <a:spcPts val="0"/>
                        </a:spcAft>
                      </a:pPr>
                      <a:r>
                        <a:rPr lang="es-ES" sz="1100" b="1" dirty="0">
                          <a:solidFill>
                            <a:srgbClr val="FFFFFF"/>
                          </a:solidFill>
                          <a:latin typeface="Arial Narrow"/>
                          <a:ea typeface="Times New Roman"/>
                          <a:cs typeface="Arial"/>
                        </a:rPr>
                        <a:t>0174</a:t>
                      </a:r>
                      <a:endParaRPr lang="es-MX" sz="1100" dirty="0">
                        <a:latin typeface="Times New Roman"/>
                        <a:ea typeface="Times New Roman"/>
                        <a:cs typeface="Times New Roman"/>
                      </a:endParaRPr>
                    </a:p>
                  </a:txBody>
                  <a:tcPr marL="14514" marR="14514" marT="14514" marB="14514"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CÓMO CRIAR ADOLESCENTES XII: “Cómo tratar los comportamientos de rebeldía y enojo” </a:t>
                      </a:r>
                      <a:endParaRPr lang="es-MX" sz="1100" dirty="0">
                        <a:latin typeface="Times New Roman"/>
                        <a:ea typeface="Times New Roman"/>
                        <a:cs typeface="Times New Roman"/>
                      </a:endParaRPr>
                    </a:p>
                  </a:txBody>
                  <a:tcPr marL="14514" marR="14514" marT="14514" marB="14514" anchor="ctr">
                    <a:lnL>
                      <a:noFill/>
                    </a:lnL>
                    <a:lnR>
                      <a:noFill/>
                    </a:lnR>
                    <a:lnT>
                      <a:noFill/>
                    </a:lnT>
                    <a:lnB>
                      <a:noFill/>
                    </a:lnB>
                    <a:solidFill>
                      <a:schemeClr val="accent5">
                        <a:lumMod val="50000"/>
                      </a:schemeClr>
                    </a:solidFill>
                  </a:tcPr>
                </a:tc>
              </a:tr>
              <a:tr h="261257">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514" marR="14514" marT="14514" marB="14514"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La rebeldía y el enojo son algunos de los comportamientos que a menudo se presentan durante la adolescencia; sin embargo, hay muchas y diferentes formas en las que el adolescente puede expresarlos. ¡Conócelos! </a:t>
                      </a:r>
                      <a:endParaRPr lang="es-MX" sz="1100" dirty="0">
                        <a:latin typeface="Times New Roman"/>
                        <a:ea typeface="Times New Roman"/>
                        <a:cs typeface="Times New Roman"/>
                      </a:endParaRPr>
                    </a:p>
                  </a:txBody>
                  <a:tcPr marL="14514" marR="14514" marT="14514" marB="14514" anchor="ctr">
                    <a:lnL>
                      <a:noFill/>
                    </a:lnL>
                    <a:lnR>
                      <a:noFill/>
                    </a:lnR>
                    <a:lnT>
                      <a:noFill/>
                    </a:lnT>
                    <a:lnB>
                      <a:noFill/>
                    </a:lnB>
                    <a:solidFill>
                      <a:srgbClr val="FFFFFF"/>
                    </a:solidFill>
                  </a:tcPr>
                </a:tc>
              </a:tr>
              <a:tr h="153315">
                <a:tc>
                  <a:txBody>
                    <a:bodyPr/>
                    <a:lstStyle/>
                    <a:p>
                      <a:pPr algn="ctr">
                        <a:spcAft>
                          <a:spcPts val="0"/>
                        </a:spcAft>
                      </a:pPr>
                      <a:r>
                        <a:rPr lang="es-ES" sz="1100" b="1">
                          <a:solidFill>
                            <a:srgbClr val="FFFFFF"/>
                          </a:solidFill>
                          <a:latin typeface="Arial Narrow"/>
                          <a:ea typeface="Times New Roman"/>
                          <a:cs typeface="Arial"/>
                        </a:rPr>
                        <a:t>0175</a:t>
                      </a:r>
                      <a:endParaRPr lang="es-MX" sz="1100">
                        <a:latin typeface="Times New Roman"/>
                        <a:ea typeface="Times New Roman"/>
                        <a:cs typeface="Times New Roman"/>
                      </a:endParaRPr>
                    </a:p>
                  </a:txBody>
                  <a:tcPr marL="14514" marR="14514" marT="14514" marB="14514" anchor="ctr">
                    <a:lnL>
                      <a:noFill/>
                    </a:lnL>
                    <a:lnR>
                      <a:noFill/>
                    </a:lnR>
                    <a:lnT>
                      <a:noFill/>
                    </a:lnT>
                    <a:lnB>
                      <a:noFill/>
                    </a:lnB>
                    <a:solidFill>
                      <a:srgbClr val="0062A5"/>
                    </a:solidFill>
                  </a:tcPr>
                </a:tc>
                <a:tc>
                  <a:txBody>
                    <a:bodyPr/>
                    <a:lstStyle/>
                    <a:p>
                      <a:pPr algn="just">
                        <a:spcAft>
                          <a:spcPts val="0"/>
                        </a:spcAft>
                      </a:pPr>
                      <a:r>
                        <a:rPr lang="es-ES" sz="1100" b="1" dirty="0" smtClean="0">
                          <a:solidFill>
                            <a:srgbClr val="FFFFFF"/>
                          </a:solidFill>
                          <a:latin typeface="Arial Narrow"/>
                          <a:ea typeface="Times New Roman"/>
                          <a:cs typeface="Arial"/>
                        </a:rPr>
                        <a:t>LA SEXUALIDAD:</a:t>
                      </a:r>
                      <a:r>
                        <a:rPr lang="es-ES" sz="1100" b="1" baseline="0" dirty="0" smtClean="0">
                          <a:solidFill>
                            <a:srgbClr val="FFFFFF"/>
                          </a:solidFill>
                          <a:latin typeface="Arial Narrow"/>
                          <a:ea typeface="Times New Roman"/>
                          <a:cs typeface="Arial"/>
                        </a:rPr>
                        <a:t> CÓ</a:t>
                      </a:r>
                      <a:r>
                        <a:rPr lang="es-ES" sz="1100" b="1" dirty="0" smtClean="0">
                          <a:solidFill>
                            <a:srgbClr val="FFFFFF"/>
                          </a:solidFill>
                          <a:latin typeface="Arial Narrow"/>
                          <a:ea typeface="Times New Roman"/>
                          <a:cs typeface="Arial"/>
                        </a:rPr>
                        <a:t>MO </a:t>
                      </a:r>
                      <a:r>
                        <a:rPr lang="es-ES" sz="1100" b="1" dirty="0">
                          <a:solidFill>
                            <a:srgbClr val="FFFFFF"/>
                          </a:solidFill>
                          <a:latin typeface="Arial Narrow"/>
                          <a:ea typeface="Times New Roman"/>
                          <a:cs typeface="Arial"/>
                        </a:rPr>
                        <a:t>ENSEÑARLA A NUESTROS ADOLESCENTES I</a:t>
                      </a:r>
                      <a:endParaRPr lang="es-MX" sz="1100" dirty="0">
                        <a:latin typeface="Times New Roman"/>
                        <a:ea typeface="Times New Roman"/>
                        <a:cs typeface="Times New Roman"/>
                      </a:endParaRPr>
                    </a:p>
                  </a:txBody>
                  <a:tcPr marL="14514" marR="14514" marT="14514" marB="14514" anchor="ctr">
                    <a:lnL>
                      <a:noFill/>
                    </a:lnL>
                    <a:lnR>
                      <a:noFill/>
                    </a:lnR>
                    <a:lnT>
                      <a:noFill/>
                    </a:lnT>
                    <a:lnB>
                      <a:noFill/>
                    </a:lnB>
                    <a:solidFill>
                      <a:schemeClr val="accent5">
                        <a:lumMod val="50000"/>
                      </a:schemeClr>
                    </a:solidFill>
                  </a:tcPr>
                </a:tc>
              </a:tr>
              <a:tr h="377371">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514" marR="14514" marT="14514" marB="14514"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La “educación sexual” que se brinda a adolescentes de todo el mundo, ha demostrado ser tan ineficaz, que ha hecho grandes estragos en la población joven, generando un incremento espectacular de embarazos no deseados, abortos y enfermedades venéreas. </a:t>
                      </a:r>
                      <a:endParaRPr lang="es-MX" sz="1100">
                        <a:latin typeface="Times New Roman"/>
                        <a:ea typeface="Times New Roman"/>
                        <a:cs typeface="Times New Roman"/>
                      </a:endParaRPr>
                    </a:p>
                  </a:txBody>
                  <a:tcPr marL="14514" marR="14514" marT="14514" marB="14514" anchor="ctr">
                    <a:lnL>
                      <a:noFill/>
                    </a:lnL>
                    <a:lnR>
                      <a:noFill/>
                    </a:lnR>
                    <a:lnT>
                      <a:noFill/>
                    </a:lnT>
                    <a:lnB>
                      <a:noFill/>
                    </a:lnB>
                    <a:solidFill>
                      <a:srgbClr val="FFFFFF"/>
                    </a:solidFill>
                  </a:tcPr>
                </a:tc>
              </a:tr>
              <a:tr h="145143">
                <a:tc>
                  <a:txBody>
                    <a:bodyPr/>
                    <a:lstStyle/>
                    <a:p>
                      <a:pPr algn="ctr">
                        <a:spcAft>
                          <a:spcPts val="0"/>
                        </a:spcAft>
                      </a:pPr>
                      <a:r>
                        <a:rPr lang="es-ES" sz="1100" b="1">
                          <a:solidFill>
                            <a:srgbClr val="FFFFFF"/>
                          </a:solidFill>
                          <a:latin typeface="Arial Narrow"/>
                          <a:ea typeface="Times New Roman"/>
                          <a:cs typeface="Arial"/>
                        </a:rPr>
                        <a:t>0176</a:t>
                      </a:r>
                      <a:endParaRPr lang="es-MX" sz="1100">
                        <a:latin typeface="Times New Roman"/>
                        <a:ea typeface="Times New Roman"/>
                        <a:cs typeface="Times New Roman"/>
                      </a:endParaRPr>
                    </a:p>
                  </a:txBody>
                  <a:tcPr marL="14514" marR="14514" marT="14514" marB="14514" anchor="ctr">
                    <a:lnL>
                      <a:noFill/>
                    </a:lnL>
                    <a:lnR>
                      <a:noFill/>
                    </a:lnR>
                    <a:lnT>
                      <a:noFill/>
                    </a:lnT>
                    <a:lnB>
                      <a:noFill/>
                    </a:lnB>
                    <a:solidFill>
                      <a:srgbClr val="0062A5"/>
                    </a:solidFill>
                  </a:tcPr>
                </a:tc>
                <a:tc>
                  <a:txBody>
                    <a:bodyPr/>
                    <a:lstStyle/>
                    <a:p>
                      <a:pPr algn="just">
                        <a:spcAft>
                          <a:spcPts val="0"/>
                        </a:spcAft>
                      </a:pPr>
                      <a:r>
                        <a:rPr lang="es-ES" sz="1100" b="1" dirty="0" smtClean="0">
                          <a:solidFill>
                            <a:srgbClr val="FFFFFF"/>
                          </a:solidFill>
                          <a:latin typeface="Arial Narrow"/>
                          <a:ea typeface="Times New Roman"/>
                          <a:cs typeface="Arial"/>
                        </a:rPr>
                        <a:t>LA SEXUALIDAD: CÓMO </a:t>
                      </a:r>
                      <a:r>
                        <a:rPr lang="es-ES" sz="1100" b="1" dirty="0">
                          <a:solidFill>
                            <a:srgbClr val="FFFFFF"/>
                          </a:solidFill>
                          <a:latin typeface="Arial Narrow"/>
                          <a:ea typeface="Times New Roman"/>
                          <a:cs typeface="Arial"/>
                        </a:rPr>
                        <a:t>ENSEÑARLA A NUESTROS ADOLESCENTES II </a:t>
                      </a:r>
                      <a:endParaRPr lang="es-MX" sz="1100" dirty="0">
                        <a:latin typeface="Times New Roman"/>
                        <a:ea typeface="Times New Roman"/>
                        <a:cs typeface="Times New Roman"/>
                      </a:endParaRPr>
                    </a:p>
                  </a:txBody>
                  <a:tcPr marL="14514" marR="14514" marT="14514" marB="14514" anchor="ctr">
                    <a:lnL>
                      <a:noFill/>
                    </a:lnL>
                    <a:lnR>
                      <a:noFill/>
                    </a:lnR>
                    <a:lnT>
                      <a:noFill/>
                    </a:lnT>
                    <a:lnB>
                      <a:noFill/>
                    </a:lnB>
                    <a:solidFill>
                      <a:schemeClr val="accent5">
                        <a:lumMod val="50000"/>
                      </a:schemeClr>
                    </a:solidFill>
                  </a:tcPr>
                </a:tc>
              </a:tr>
              <a:tr h="377371">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514" marR="14514" marT="14514" marB="14514"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En México, la vida sexual se inician entre los 15 y 19 años. Esto nos lleva a preguntarnos, ¿qué ha logrado la “educación sexual”? ¿Ha cumplido sus metas y objetivos? ¿O es que hay una forma más eficaz de educar a nuestros hijos sobre temas de sexualidad? </a:t>
                      </a:r>
                      <a:endParaRPr lang="es-MX" sz="1100">
                        <a:latin typeface="Times New Roman"/>
                        <a:ea typeface="Times New Roman"/>
                        <a:cs typeface="Times New Roman"/>
                      </a:endParaRPr>
                    </a:p>
                  </a:txBody>
                  <a:tcPr marL="14514" marR="14514" marT="14514" marB="14514" anchor="ctr">
                    <a:lnL>
                      <a:noFill/>
                    </a:lnL>
                    <a:lnR>
                      <a:noFill/>
                    </a:lnR>
                    <a:lnT>
                      <a:noFill/>
                    </a:lnT>
                    <a:lnB>
                      <a:noFill/>
                    </a:lnB>
                    <a:solidFill>
                      <a:srgbClr val="FFFFFF"/>
                    </a:solidFill>
                  </a:tcPr>
                </a:tc>
              </a:tr>
              <a:tr h="145143">
                <a:tc>
                  <a:txBody>
                    <a:bodyPr/>
                    <a:lstStyle/>
                    <a:p>
                      <a:pPr algn="ctr">
                        <a:spcAft>
                          <a:spcPts val="0"/>
                        </a:spcAft>
                      </a:pPr>
                      <a:r>
                        <a:rPr lang="es-ES" sz="1100" b="1">
                          <a:solidFill>
                            <a:srgbClr val="FFFFFF"/>
                          </a:solidFill>
                          <a:latin typeface="Arial Narrow"/>
                          <a:ea typeface="Times New Roman"/>
                          <a:cs typeface="Arial"/>
                        </a:rPr>
                        <a:t>0177</a:t>
                      </a:r>
                      <a:endParaRPr lang="es-MX" sz="1100">
                        <a:latin typeface="Times New Roman"/>
                        <a:ea typeface="Times New Roman"/>
                        <a:cs typeface="Times New Roman"/>
                      </a:endParaRPr>
                    </a:p>
                  </a:txBody>
                  <a:tcPr marL="14514" marR="14514" marT="14514" marB="14514"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LOS PADRES SON LOS PRINCIPALES RESPONSABLES DE </a:t>
                      </a:r>
                      <a:r>
                        <a:rPr lang="es-ES" sz="1100" b="1" dirty="0" smtClean="0">
                          <a:solidFill>
                            <a:srgbClr val="FFFFFF"/>
                          </a:solidFill>
                          <a:latin typeface="Arial Narrow"/>
                          <a:ea typeface="Times New Roman"/>
                          <a:cs typeface="Arial"/>
                        </a:rPr>
                        <a:t> LA EDUCACIÓN SEXUAL DE SUS </a:t>
                      </a:r>
                      <a:r>
                        <a:rPr lang="es-ES" sz="1100" b="1" dirty="0">
                          <a:solidFill>
                            <a:srgbClr val="FFFFFF"/>
                          </a:solidFill>
                          <a:latin typeface="Arial Narrow"/>
                          <a:ea typeface="Times New Roman"/>
                          <a:cs typeface="Arial"/>
                        </a:rPr>
                        <a:t>HIJOS I </a:t>
                      </a:r>
                      <a:endParaRPr lang="es-MX" sz="1100" dirty="0">
                        <a:latin typeface="Times New Roman"/>
                        <a:ea typeface="Times New Roman"/>
                        <a:cs typeface="Times New Roman"/>
                      </a:endParaRPr>
                    </a:p>
                  </a:txBody>
                  <a:tcPr marL="14514" marR="14514" marT="14514" marB="14514" anchor="ctr">
                    <a:lnL>
                      <a:noFill/>
                    </a:lnL>
                    <a:lnR>
                      <a:noFill/>
                    </a:lnR>
                    <a:lnT>
                      <a:noFill/>
                    </a:lnT>
                    <a:lnB>
                      <a:noFill/>
                    </a:lnB>
                    <a:solidFill>
                      <a:schemeClr val="accent5">
                        <a:lumMod val="50000"/>
                      </a:schemeClr>
                    </a:solidFill>
                  </a:tcPr>
                </a:tc>
              </a:tr>
              <a:tr h="377371">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514" marR="14514" marT="14514" marB="14514"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El tener padres con quienes hablar sobre sexualidad podría prevenir el embarazo entre adolescentes solteras. Cuanto mayor sea la comunicación entre padres e hijos, más posibilidades tiene el adolescente de esperar antes de tener relaciones sexuales premaritales. </a:t>
                      </a:r>
                      <a:endParaRPr lang="es-MX" sz="1100">
                        <a:latin typeface="Times New Roman"/>
                        <a:ea typeface="Times New Roman"/>
                        <a:cs typeface="Times New Roman"/>
                      </a:endParaRPr>
                    </a:p>
                  </a:txBody>
                  <a:tcPr marL="14514" marR="14514" marT="14514" marB="14514" anchor="ctr">
                    <a:lnL>
                      <a:noFill/>
                    </a:lnL>
                    <a:lnR>
                      <a:noFill/>
                    </a:lnR>
                    <a:lnT>
                      <a:noFill/>
                    </a:lnT>
                    <a:lnB>
                      <a:noFill/>
                    </a:lnB>
                    <a:solidFill>
                      <a:srgbClr val="FFFFFF"/>
                    </a:solidFill>
                  </a:tcPr>
                </a:tc>
              </a:tr>
              <a:tr h="145143">
                <a:tc>
                  <a:txBody>
                    <a:bodyPr/>
                    <a:lstStyle/>
                    <a:p>
                      <a:pPr algn="ctr">
                        <a:spcAft>
                          <a:spcPts val="0"/>
                        </a:spcAft>
                      </a:pPr>
                      <a:r>
                        <a:rPr lang="es-ES" sz="1100" b="1">
                          <a:solidFill>
                            <a:srgbClr val="FFFFFF"/>
                          </a:solidFill>
                          <a:latin typeface="Arial Narrow"/>
                          <a:ea typeface="Times New Roman"/>
                          <a:cs typeface="Arial"/>
                        </a:rPr>
                        <a:t>0178</a:t>
                      </a:r>
                      <a:endParaRPr lang="es-MX" sz="1100">
                        <a:latin typeface="Times New Roman"/>
                        <a:ea typeface="Times New Roman"/>
                        <a:cs typeface="Times New Roman"/>
                      </a:endParaRPr>
                    </a:p>
                  </a:txBody>
                  <a:tcPr marL="14514" marR="14514" marT="14514" marB="14514"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LOS PADRES SON LOS PRINCIPALES RESPONSABLES DE </a:t>
                      </a:r>
                      <a:r>
                        <a:rPr lang="es-ES" sz="1100" b="1" dirty="0" smtClean="0">
                          <a:solidFill>
                            <a:srgbClr val="FFFFFF"/>
                          </a:solidFill>
                          <a:latin typeface="Arial Narrow"/>
                          <a:ea typeface="Times New Roman"/>
                          <a:cs typeface="Arial"/>
                        </a:rPr>
                        <a:t> LA EDUCACIÓN SEXUAL  DE SUS </a:t>
                      </a:r>
                      <a:r>
                        <a:rPr lang="es-ES" sz="1100" b="1" dirty="0">
                          <a:solidFill>
                            <a:srgbClr val="FFFFFF"/>
                          </a:solidFill>
                          <a:latin typeface="Arial Narrow"/>
                          <a:ea typeface="Times New Roman"/>
                          <a:cs typeface="Arial"/>
                        </a:rPr>
                        <a:t>HIJOS II </a:t>
                      </a:r>
                      <a:endParaRPr lang="es-MX" sz="1100" dirty="0">
                        <a:latin typeface="Times New Roman"/>
                        <a:ea typeface="Times New Roman"/>
                        <a:cs typeface="Times New Roman"/>
                      </a:endParaRPr>
                    </a:p>
                  </a:txBody>
                  <a:tcPr marL="14514" marR="14514" marT="14514" marB="14514" anchor="ctr">
                    <a:lnL>
                      <a:noFill/>
                    </a:lnL>
                    <a:lnR>
                      <a:noFill/>
                    </a:lnR>
                    <a:lnT>
                      <a:noFill/>
                    </a:lnT>
                    <a:lnB>
                      <a:noFill/>
                    </a:lnB>
                    <a:solidFill>
                      <a:schemeClr val="accent5">
                        <a:lumMod val="50000"/>
                      </a:schemeClr>
                    </a:solidFill>
                  </a:tcPr>
                </a:tc>
              </a:tr>
              <a:tr h="377371">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514" marR="14514" marT="14514" marB="14514"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En este nuevo capítulo damos respuestas a grandes interrogantes que surgen durante el proceso de educación sexual de los niños y brindamos importantes consejos para que los padres aprendamos a hablar de sexualidad con ellos. Recordemos, no hay lugar como el hogar para la educación sexual. </a:t>
                      </a:r>
                      <a:endParaRPr lang="es-MX" sz="1100">
                        <a:latin typeface="Times New Roman"/>
                        <a:ea typeface="Times New Roman"/>
                        <a:cs typeface="Times New Roman"/>
                      </a:endParaRPr>
                    </a:p>
                  </a:txBody>
                  <a:tcPr marL="14514" marR="14514" marT="14514" marB="14514" anchor="ctr">
                    <a:lnL>
                      <a:noFill/>
                    </a:lnL>
                    <a:lnR>
                      <a:noFill/>
                    </a:lnR>
                    <a:lnT>
                      <a:noFill/>
                    </a:lnT>
                    <a:lnB>
                      <a:noFill/>
                    </a:lnB>
                    <a:solidFill>
                      <a:srgbClr val="FFFFFF"/>
                    </a:solidFill>
                  </a:tcPr>
                </a:tc>
              </a:tr>
              <a:tr h="145143">
                <a:tc>
                  <a:txBody>
                    <a:bodyPr/>
                    <a:lstStyle/>
                    <a:p>
                      <a:pPr algn="ctr">
                        <a:spcAft>
                          <a:spcPts val="0"/>
                        </a:spcAft>
                      </a:pPr>
                      <a:r>
                        <a:rPr lang="es-ES" sz="1100" b="1">
                          <a:solidFill>
                            <a:srgbClr val="FFFFFF"/>
                          </a:solidFill>
                          <a:latin typeface="Arial Narrow"/>
                          <a:ea typeface="Times New Roman"/>
                          <a:cs typeface="Arial"/>
                        </a:rPr>
                        <a:t>0179</a:t>
                      </a:r>
                      <a:endParaRPr lang="es-MX" sz="1100">
                        <a:latin typeface="Times New Roman"/>
                        <a:ea typeface="Times New Roman"/>
                        <a:cs typeface="Times New Roman"/>
                      </a:endParaRPr>
                    </a:p>
                  </a:txBody>
                  <a:tcPr marL="14514" marR="14514" marT="14514" marB="14514"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LOS PROBLEMAS MÁS COMUNES EN EL MATRIMONIO Y CÓMO RESOLVERLOS I </a:t>
                      </a:r>
                      <a:endParaRPr lang="es-MX" sz="1100" dirty="0">
                        <a:latin typeface="Times New Roman"/>
                        <a:ea typeface="Times New Roman"/>
                        <a:cs typeface="Times New Roman"/>
                      </a:endParaRPr>
                    </a:p>
                  </a:txBody>
                  <a:tcPr marL="14514" marR="14514" marT="14514" marB="14514" anchor="ctr">
                    <a:lnL>
                      <a:noFill/>
                    </a:lnL>
                    <a:lnR>
                      <a:noFill/>
                    </a:lnR>
                    <a:lnT>
                      <a:noFill/>
                    </a:lnT>
                    <a:lnB>
                      <a:noFill/>
                    </a:lnB>
                    <a:solidFill>
                      <a:schemeClr val="accent5">
                        <a:lumMod val="50000"/>
                      </a:schemeClr>
                    </a:solidFill>
                  </a:tcPr>
                </a:tc>
              </a:tr>
              <a:tr h="377371">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514" marR="14514" marT="14514" marB="14514"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Una pareja está compuesta por dos personas distintas, por lo cual es normal que entre ellos haya diferencias o desacuerdos. La armonía en el matrimonio no es la ausencia de conflictos, más bien, es integrar las diferencias y enfrentarlas, basándose en el amor, el respeto, la confianza y la comunicación.</a:t>
                      </a:r>
                      <a:endParaRPr lang="es-MX" sz="1100">
                        <a:latin typeface="Times New Roman"/>
                        <a:ea typeface="Times New Roman"/>
                        <a:cs typeface="Times New Roman"/>
                      </a:endParaRPr>
                    </a:p>
                  </a:txBody>
                  <a:tcPr marL="14514" marR="14514" marT="14514" marB="14514" anchor="ctr">
                    <a:lnL>
                      <a:noFill/>
                    </a:lnL>
                    <a:lnR>
                      <a:noFill/>
                    </a:lnR>
                    <a:lnT>
                      <a:noFill/>
                    </a:lnT>
                    <a:lnB>
                      <a:noFill/>
                    </a:lnB>
                    <a:solidFill>
                      <a:srgbClr val="FFFFFF"/>
                    </a:solidFill>
                  </a:tcPr>
                </a:tc>
              </a:tr>
              <a:tr h="145143">
                <a:tc>
                  <a:txBody>
                    <a:bodyPr/>
                    <a:lstStyle/>
                    <a:p>
                      <a:pPr algn="ctr">
                        <a:spcAft>
                          <a:spcPts val="0"/>
                        </a:spcAft>
                      </a:pPr>
                      <a:r>
                        <a:rPr lang="es-ES" sz="1100" b="1">
                          <a:solidFill>
                            <a:srgbClr val="FFFFFF"/>
                          </a:solidFill>
                          <a:latin typeface="Arial Narrow"/>
                          <a:ea typeface="Times New Roman"/>
                          <a:cs typeface="Arial"/>
                        </a:rPr>
                        <a:t>0180</a:t>
                      </a:r>
                      <a:endParaRPr lang="es-MX" sz="1100">
                        <a:latin typeface="Times New Roman"/>
                        <a:ea typeface="Times New Roman"/>
                        <a:cs typeface="Times New Roman"/>
                      </a:endParaRPr>
                    </a:p>
                  </a:txBody>
                  <a:tcPr marL="14514" marR="14514" marT="14514" marB="14514"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LOS PROBLEMAS MÁS COMUNES EN EL MATRIMONIO Y CÓMO RESOLVERLOS II</a:t>
                      </a:r>
                      <a:endParaRPr lang="es-MX" sz="1100" dirty="0">
                        <a:latin typeface="Times New Roman"/>
                        <a:ea typeface="Times New Roman"/>
                        <a:cs typeface="Times New Roman"/>
                      </a:endParaRPr>
                    </a:p>
                  </a:txBody>
                  <a:tcPr marL="14514" marR="14514" marT="14514" marB="14514" anchor="ctr">
                    <a:lnL>
                      <a:noFill/>
                    </a:lnL>
                    <a:lnR>
                      <a:noFill/>
                    </a:lnR>
                    <a:lnT>
                      <a:noFill/>
                    </a:lnT>
                    <a:lnB>
                      <a:noFill/>
                    </a:lnB>
                    <a:solidFill>
                      <a:schemeClr val="accent5">
                        <a:lumMod val="50000"/>
                      </a:schemeClr>
                    </a:solidFill>
                  </a:tcPr>
                </a:tc>
              </a:tr>
              <a:tr h="377371">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514" marR="14514" marT="14514" marB="14514"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Es importante saber cuáles son las problemáticas que más frecuentemente afectan a las parejas, así como las causas por las que éstas pueden llegar a ser mortales para un matrimonio y, aún más importante, es saber cómo podemos resolverlas de forma pacífica, para que la relación pueda florecer.</a:t>
                      </a:r>
                      <a:endParaRPr lang="es-MX" sz="1100">
                        <a:latin typeface="Times New Roman"/>
                        <a:ea typeface="Times New Roman"/>
                        <a:cs typeface="Times New Roman"/>
                      </a:endParaRPr>
                    </a:p>
                  </a:txBody>
                  <a:tcPr marL="14514" marR="14514" marT="14514" marB="14514" anchor="ctr">
                    <a:lnL>
                      <a:noFill/>
                    </a:lnL>
                    <a:lnR>
                      <a:noFill/>
                    </a:lnR>
                    <a:lnT>
                      <a:noFill/>
                    </a:lnT>
                    <a:lnB>
                      <a:noFill/>
                    </a:lnB>
                    <a:solidFill>
                      <a:srgbClr val="FFFFFF"/>
                    </a:solidFill>
                  </a:tcPr>
                </a:tc>
              </a:tr>
              <a:tr h="145143">
                <a:tc>
                  <a:txBody>
                    <a:bodyPr/>
                    <a:lstStyle/>
                    <a:p>
                      <a:pPr algn="ctr">
                        <a:spcAft>
                          <a:spcPts val="0"/>
                        </a:spcAft>
                      </a:pPr>
                      <a:r>
                        <a:rPr lang="es-ES" sz="1100" b="1">
                          <a:solidFill>
                            <a:srgbClr val="FFFFFF"/>
                          </a:solidFill>
                          <a:latin typeface="Arial Narrow"/>
                          <a:ea typeface="Times New Roman"/>
                          <a:cs typeface="Arial"/>
                        </a:rPr>
                        <a:t>0181</a:t>
                      </a:r>
                      <a:endParaRPr lang="es-MX" sz="1100">
                        <a:latin typeface="Times New Roman"/>
                        <a:ea typeface="Times New Roman"/>
                        <a:cs typeface="Times New Roman"/>
                      </a:endParaRPr>
                    </a:p>
                  </a:txBody>
                  <a:tcPr marL="14514" marR="14514" marT="14514" marB="14514"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LOS ADOLESCENTES, EL ALCOHOL Y LAS DROGAS I</a:t>
                      </a:r>
                      <a:endParaRPr lang="es-MX" sz="1100" dirty="0">
                        <a:latin typeface="Times New Roman"/>
                        <a:ea typeface="Times New Roman"/>
                        <a:cs typeface="Times New Roman"/>
                      </a:endParaRPr>
                    </a:p>
                  </a:txBody>
                  <a:tcPr marL="14514" marR="14514" marT="14514" marB="14514" anchor="ctr">
                    <a:lnL>
                      <a:noFill/>
                    </a:lnL>
                    <a:lnR>
                      <a:noFill/>
                    </a:lnR>
                    <a:lnT>
                      <a:noFill/>
                    </a:lnT>
                    <a:lnB>
                      <a:noFill/>
                    </a:lnB>
                    <a:solidFill>
                      <a:schemeClr val="accent5">
                        <a:lumMod val="50000"/>
                      </a:schemeClr>
                    </a:solidFill>
                  </a:tcPr>
                </a:tc>
              </a:tr>
              <a:tr h="377371">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514" marR="14514" marT="14514" marB="14514"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En muchos jóvenes, la adicción a las drogas comienza con un cigarrillo o una botella de cerveza y se va acentuando conforme el cuerpo se habitúa a la sustancia adictiva. Sin embargo, la droga más devastadora y destructiva, que está acabando con gran cantidad de jóvenes en el mundo entero, es el alcohol.</a:t>
                      </a:r>
                      <a:endParaRPr lang="es-MX" sz="1100" dirty="0">
                        <a:latin typeface="Times New Roman"/>
                        <a:ea typeface="Times New Roman"/>
                        <a:cs typeface="Times New Roman"/>
                      </a:endParaRPr>
                    </a:p>
                  </a:txBody>
                  <a:tcPr marL="14514" marR="14514" marT="14514" marB="14514" anchor="ctr">
                    <a:lnL>
                      <a:noFill/>
                    </a:lnL>
                    <a:lnR>
                      <a:noFill/>
                    </a:lnR>
                    <a:lnT>
                      <a:noFill/>
                    </a:lnT>
                    <a:lnB>
                      <a:noFill/>
                    </a:lnB>
                    <a:solidFill>
                      <a:srgbClr val="FFFFFF"/>
                    </a:solidFill>
                  </a:tcPr>
                </a:tc>
              </a:tr>
            </a:tbl>
          </a:graphicData>
        </a:graphic>
      </p:graphicFrame>
    </p:spTree>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144588" y="1500263"/>
          <a:ext cx="7634287" cy="5197557"/>
        </p:xfrm>
        <a:graphic>
          <a:graphicData uri="http://schemas.openxmlformats.org/drawingml/2006/table">
            <a:tbl>
              <a:tblPr/>
              <a:tblGrid>
                <a:gridCol w="628450"/>
                <a:gridCol w="7005837"/>
              </a:tblGrid>
              <a:tr h="145143">
                <a:tc>
                  <a:txBody>
                    <a:bodyPr/>
                    <a:lstStyle/>
                    <a:p>
                      <a:pPr algn="ctr">
                        <a:spcAft>
                          <a:spcPts val="0"/>
                        </a:spcAft>
                      </a:pPr>
                      <a:r>
                        <a:rPr lang="es-ES" sz="1100" b="1" dirty="0">
                          <a:solidFill>
                            <a:srgbClr val="FFFFFF"/>
                          </a:solidFill>
                          <a:latin typeface="Arial Narrow"/>
                          <a:ea typeface="Times New Roman"/>
                          <a:cs typeface="Arial"/>
                        </a:rPr>
                        <a:t>0174</a:t>
                      </a:r>
                      <a:endParaRPr lang="es-MX" sz="1100" dirty="0">
                        <a:latin typeface="Times New Roman"/>
                        <a:ea typeface="Times New Roman"/>
                        <a:cs typeface="Times New Roman"/>
                      </a:endParaRPr>
                    </a:p>
                  </a:txBody>
                  <a:tcPr marL="14514" marR="14514" marT="14514" marB="14514"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CÓMO CRIAR ADOLESCENTES XII: “Cómo tratar los comportamientos de rebeldía y enojo” </a:t>
                      </a:r>
                      <a:endParaRPr lang="es-MX" sz="1100" dirty="0">
                        <a:latin typeface="Times New Roman"/>
                        <a:ea typeface="Times New Roman"/>
                        <a:cs typeface="Times New Roman"/>
                      </a:endParaRPr>
                    </a:p>
                  </a:txBody>
                  <a:tcPr marL="14514" marR="14514" marT="14514" marB="14514" anchor="ctr">
                    <a:lnL>
                      <a:noFill/>
                    </a:lnL>
                    <a:lnR>
                      <a:noFill/>
                    </a:lnR>
                    <a:lnT>
                      <a:noFill/>
                    </a:lnT>
                    <a:lnB>
                      <a:noFill/>
                    </a:lnB>
                    <a:solidFill>
                      <a:schemeClr val="accent5">
                        <a:lumMod val="50000"/>
                      </a:schemeClr>
                    </a:solidFill>
                  </a:tcPr>
                </a:tc>
              </a:tr>
              <a:tr h="261257">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514" marR="14514" marT="14514" marB="14514"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La rebeldía y el enojo son algunos de los comportamientos que a menudo se presentan durante la adolescencia; sin embargo, hay muchas y diferentes formas en las que el adolescente puede expresarlos. ¡Conócelos! </a:t>
                      </a:r>
                      <a:endParaRPr lang="es-MX" sz="1100">
                        <a:latin typeface="Times New Roman"/>
                        <a:ea typeface="Times New Roman"/>
                        <a:cs typeface="Times New Roman"/>
                      </a:endParaRPr>
                    </a:p>
                  </a:txBody>
                  <a:tcPr marL="14514" marR="14514" marT="14514" marB="14514" anchor="ctr">
                    <a:lnL>
                      <a:noFill/>
                    </a:lnL>
                    <a:lnR>
                      <a:noFill/>
                    </a:lnR>
                    <a:lnT>
                      <a:noFill/>
                    </a:lnT>
                    <a:lnB>
                      <a:noFill/>
                    </a:lnB>
                    <a:solidFill>
                      <a:srgbClr val="FFFFFF"/>
                    </a:solidFill>
                  </a:tcPr>
                </a:tc>
              </a:tr>
              <a:tr h="145143">
                <a:tc>
                  <a:txBody>
                    <a:bodyPr/>
                    <a:lstStyle/>
                    <a:p>
                      <a:pPr algn="ctr">
                        <a:spcAft>
                          <a:spcPts val="0"/>
                        </a:spcAft>
                      </a:pPr>
                      <a:r>
                        <a:rPr lang="es-ES" sz="1100" b="1">
                          <a:solidFill>
                            <a:srgbClr val="FFFFFF"/>
                          </a:solidFill>
                          <a:latin typeface="Arial Narrow"/>
                          <a:ea typeface="Times New Roman"/>
                          <a:cs typeface="Arial"/>
                        </a:rPr>
                        <a:t>0175</a:t>
                      </a:r>
                      <a:endParaRPr lang="es-MX" sz="1100">
                        <a:latin typeface="Times New Roman"/>
                        <a:ea typeface="Times New Roman"/>
                        <a:cs typeface="Times New Roman"/>
                      </a:endParaRPr>
                    </a:p>
                  </a:txBody>
                  <a:tcPr marL="14514" marR="14514" marT="14514" marB="14514" anchor="ctr">
                    <a:lnL>
                      <a:noFill/>
                    </a:lnL>
                    <a:lnR>
                      <a:noFill/>
                    </a:lnR>
                    <a:lnT>
                      <a:noFill/>
                    </a:lnT>
                    <a:lnB>
                      <a:noFill/>
                    </a:lnB>
                    <a:solidFill>
                      <a:srgbClr val="0062A5"/>
                    </a:solidFill>
                  </a:tcPr>
                </a:tc>
                <a:tc>
                  <a:txBody>
                    <a:bodyPr/>
                    <a:lstStyle/>
                    <a:p>
                      <a:pPr algn="just">
                        <a:spcAft>
                          <a:spcPts val="0"/>
                        </a:spcAft>
                      </a:pPr>
                      <a:r>
                        <a:rPr lang="es-ES" sz="1100" b="1" dirty="0" smtClean="0">
                          <a:solidFill>
                            <a:srgbClr val="FFFFFF"/>
                          </a:solidFill>
                          <a:latin typeface="Arial Narrow"/>
                          <a:ea typeface="Times New Roman"/>
                          <a:cs typeface="Arial"/>
                        </a:rPr>
                        <a:t>LA EDUCACIÓN SEXUAL CÓMO </a:t>
                      </a:r>
                      <a:r>
                        <a:rPr lang="es-ES" sz="1100" b="1" dirty="0">
                          <a:solidFill>
                            <a:srgbClr val="FFFFFF"/>
                          </a:solidFill>
                          <a:latin typeface="Arial Narrow"/>
                          <a:ea typeface="Times New Roman"/>
                          <a:cs typeface="Arial"/>
                        </a:rPr>
                        <a:t>ENSEÑARLA A NUESTROS ADOLESCENTES I</a:t>
                      </a:r>
                      <a:endParaRPr lang="es-MX" sz="1100" dirty="0">
                        <a:latin typeface="Times New Roman"/>
                        <a:ea typeface="Times New Roman"/>
                        <a:cs typeface="Times New Roman"/>
                      </a:endParaRPr>
                    </a:p>
                  </a:txBody>
                  <a:tcPr marL="14514" marR="14514" marT="14514" marB="14514" anchor="ctr">
                    <a:lnL>
                      <a:noFill/>
                    </a:lnL>
                    <a:lnR>
                      <a:noFill/>
                    </a:lnR>
                    <a:lnT>
                      <a:noFill/>
                    </a:lnT>
                    <a:lnB>
                      <a:noFill/>
                    </a:lnB>
                    <a:solidFill>
                      <a:schemeClr val="accent5">
                        <a:lumMod val="50000"/>
                      </a:schemeClr>
                    </a:solidFill>
                  </a:tcPr>
                </a:tc>
              </a:tr>
              <a:tr h="377371">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514" marR="14514" marT="14514" marB="14514"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La “educación sexual” que se brinda a adolescentes de todo el mundo, ha demostrado ser tan ineficaz, que ha hecho grandes estragos en la población joven, generando un incremento espectacular de embarazos no deseados, abortos y enfermedades venéreas. </a:t>
                      </a:r>
                      <a:endParaRPr lang="es-MX" sz="1100">
                        <a:latin typeface="Times New Roman"/>
                        <a:ea typeface="Times New Roman"/>
                        <a:cs typeface="Times New Roman"/>
                      </a:endParaRPr>
                    </a:p>
                  </a:txBody>
                  <a:tcPr marL="14514" marR="14514" marT="14514" marB="14514" anchor="ctr">
                    <a:lnL>
                      <a:noFill/>
                    </a:lnL>
                    <a:lnR>
                      <a:noFill/>
                    </a:lnR>
                    <a:lnT>
                      <a:noFill/>
                    </a:lnT>
                    <a:lnB>
                      <a:noFill/>
                    </a:lnB>
                    <a:solidFill>
                      <a:srgbClr val="FFFFFF"/>
                    </a:solidFill>
                  </a:tcPr>
                </a:tc>
              </a:tr>
              <a:tr h="145143">
                <a:tc>
                  <a:txBody>
                    <a:bodyPr/>
                    <a:lstStyle/>
                    <a:p>
                      <a:pPr algn="ctr">
                        <a:spcAft>
                          <a:spcPts val="0"/>
                        </a:spcAft>
                      </a:pPr>
                      <a:r>
                        <a:rPr lang="es-ES" sz="1100" b="1">
                          <a:solidFill>
                            <a:srgbClr val="FFFFFF"/>
                          </a:solidFill>
                          <a:latin typeface="Arial Narrow"/>
                          <a:ea typeface="Times New Roman"/>
                          <a:cs typeface="Arial"/>
                        </a:rPr>
                        <a:t>0176</a:t>
                      </a:r>
                      <a:endParaRPr lang="es-MX" sz="1100">
                        <a:latin typeface="Times New Roman"/>
                        <a:ea typeface="Times New Roman"/>
                        <a:cs typeface="Times New Roman"/>
                      </a:endParaRPr>
                    </a:p>
                  </a:txBody>
                  <a:tcPr marL="14514" marR="14514" marT="14514" marB="14514" anchor="ctr">
                    <a:lnL>
                      <a:noFill/>
                    </a:lnL>
                    <a:lnR>
                      <a:noFill/>
                    </a:lnR>
                    <a:lnT>
                      <a:noFill/>
                    </a:lnT>
                    <a:lnB>
                      <a:noFill/>
                    </a:lnB>
                    <a:solidFill>
                      <a:srgbClr val="0062A5"/>
                    </a:solidFill>
                  </a:tcPr>
                </a:tc>
                <a:tc>
                  <a:txBody>
                    <a:bodyPr/>
                    <a:lstStyle/>
                    <a:p>
                      <a:pPr algn="just">
                        <a:spcAft>
                          <a:spcPts val="0"/>
                        </a:spcAft>
                      </a:pPr>
                      <a:r>
                        <a:rPr lang="es-ES" sz="1100" b="1" dirty="0" smtClean="0">
                          <a:solidFill>
                            <a:srgbClr val="FFFFFF"/>
                          </a:solidFill>
                          <a:latin typeface="Arial Narrow"/>
                          <a:ea typeface="Times New Roman"/>
                          <a:cs typeface="Arial"/>
                        </a:rPr>
                        <a:t>LA EDUCACIÓN SEXUAL CÓMO </a:t>
                      </a:r>
                      <a:r>
                        <a:rPr lang="es-ES" sz="1100" b="1" dirty="0">
                          <a:solidFill>
                            <a:srgbClr val="FFFFFF"/>
                          </a:solidFill>
                          <a:latin typeface="Arial Narrow"/>
                          <a:ea typeface="Times New Roman"/>
                          <a:cs typeface="Arial"/>
                        </a:rPr>
                        <a:t>ENSEÑARLA A NUESTROS ADOLESCENTES II </a:t>
                      </a:r>
                      <a:endParaRPr lang="es-MX" sz="1100" dirty="0">
                        <a:latin typeface="Times New Roman"/>
                        <a:ea typeface="Times New Roman"/>
                        <a:cs typeface="Times New Roman"/>
                      </a:endParaRPr>
                    </a:p>
                  </a:txBody>
                  <a:tcPr marL="14514" marR="14514" marT="14514" marB="14514" anchor="ctr">
                    <a:lnL>
                      <a:noFill/>
                    </a:lnL>
                    <a:lnR>
                      <a:noFill/>
                    </a:lnR>
                    <a:lnT>
                      <a:noFill/>
                    </a:lnT>
                    <a:lnB>
                      <a:noFill/>
                    </a:lnB>
                    <a:solidFill>
                      <a:schemeClr val="accent5">
                        <a:lumMod val="50000"/>
                      </a:schemeClr>
                    </a:solidFill>
                  </a:tcPr>
                </a:tc>
              </a:tr>
              <a:tr h="377371">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514" marR="14514" marT="14514" marB="14514"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En México, la vida sexual se inician entre los 15 y 19 años. Esto nos lleva a preguntarnos, ¿qué ha logrado la “educación sexual”? ¿Ha cumplido sus metas y objetivos? ¿O es que hay una forma más eficaz de educar a nuestros hijos sobre temas de sexualidad? </a:t>
                      </a:r>
                      <a:endParaRPr lang="es-MX" sz="1100" dirty="0">
                        <a:latin typeface="Times New Roman"/>
                        <a:ea typeface="Times New Roman"/>
                        <a:cs typeface="Times New Roman"/>
                      </a:endParaRPr>
                    </a:p>
                  </a:txBody>
                  <a:tcPr marL="14514" marR="14514" marT="14514" marB="14514" anchor="ctr">
                    <a:lnL>
                      <a:noFill/>
                    </a:lnL>
                    <a:lnR>
                      <a:noFill/>
                    </a:lnR>
                    <a:lnT>
                      <a:noFill/>
                    </a:lnT>
                    <a:lnB>
                      <a:noFill/>
                    </a:lnB>
                    <a:solidFill>
                      <a:srgbClr val="FFFFFF"/>
                    </a:solidFill>
                  </a:tcPr>
                </a:tc>
              </a:tr>
              <a:tr h="145143">
                <a:tc>
                  <a:txBody>
                    <a:bodyPr/>
                    <a:lstStyle/>
                    <a:p>
                      <a:pPr algn="ctr">
                        <a:spcAft>
                          <a:spcPts val="0"/>
                        </a:spcAft>
                      </a:pPr>
                      <a:r>
                        <a:rPr lang="es-ES" sz="1100" b="1">
                          <a:solidFill>
                            <a:srgbClr val="FFFFFF"/>
                          </a:solidFill>
                          <a:latin typeface="Arial Narrow"/>
                          <a:ea typeface="Times New Roman"/>
                          <a:cs typeface="Arial"/>
                        </a:rPr>
                        <a:t>0177</a:t>
                      </a:r>
                      <a:endParaRPr lang="es-MX" sz="1100">
                        <a:latin typeface="Times New Roman"/>
                        <a:ea typeface="Times New Roman"/>
                        <a:cs typeface="Times New Roman"/>
                      </a:endParaRPr>
                    </a:p>
                  </a:txBody>
                  <a:tcPr marL="14514" marR="14514" marT="14514" marB="14514"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LOS PADRES SON LOS PRINCIPALES RESPONSABLES DE </a:t>
                      </a:r>
                      <a:r>
                        <a:rPr lang="es-ES" sz="1100" b="1" dirty="0" smtClean="0">
                          <a:solidFill>
                            <a:srgbClr val="FFFFFF"/>
                          </a:solidFill>
                          <a:latin typeface="Arial Narrow"/>
                          <a:ea typeface="Times New Roman"/>
                          <a:cs typeface="Arial"/>
                        </a:rPr>
                        <a:t>LA ESDUCACIÓN SEXUAL DE </a:t>
                      </a:r>
                      <a:r>
                        <a:rPr lang="es-ES" sz="1100" b="1" dirty="0">
                          <a:solidFill>
                            <a:srgbClr val="FFFFFF"/>
                          </a:solidFill>
                          <a:latin typeface="Arial Narrow"/>
                          <a:ea typeface="Times New Roman"/>
                          <a:cs typeface="Arial"/>
                        </a:rPr>
                        <a:t>SUS HIJOS I </a:t>
                      </a:r>
                      <a:endParaRPr lang="es-MX" sz="1100" dirty="0">
                        <a:latin typeface="Times New Roman"/>
                        <a:ea typeface="Times New Roman"/>
                        <a:cs typeface="Times New Roman"/>
                      </a:endParaRPr>
                    </a:p>
                  </a:txBody>
                  <a:tcPr marL="14514" marR="14514" marT="14514" marB="14514" anchor="ctr">
                    <a:lnL>
                      <a:noFill/>
                    </a:lnL>
                    <a:lnR>
                      <a:noFill/>
                    </a:lnR>
                    <a:lnT>
                      <a:noFill/>
                    </a:lnT>
                    <a:lnB>
                      <a:noFill/>
                    </a:lnB>
                    <a:solidFill>
                      <a:schemeClr val="accent5">
                        <a:lumMod val="50000"/>
                      </a:schemeClr>
                    </a:solidFill>
                  </a:tcPr>
                </a:tc>
              </a:tr>
              <a:tr h="377371">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514" marR="14514" marT="14514" marB="14514"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El tener padres con quienes hablar sobre sexualidad podría prevenir el embarazo entre adolescentes solteras. Cuanto mayor sea la comunicación entre padres e hijos, más posibilidades tiene el adolescente de esperar antes de tener relaciones sexuales premaritales. </a:t>
                      </a:r>
                      <a:endParaRPr lang="es-MX" sz="1100">
                        <a:latin typeface="Times New Roman"/>
                        <a:ea typeface="Times New Roman"/>
                        <a:cs typeface="Times New Roman"/>
                      </a:endParaRPr>
                    </a:p>
                  </a:txBody>
                  <a:tcPr marL="14514" marR="14514" marT="14514" marB="14514" anchor="ctr">
                    <a:lnL>
                      <a:noFill/>
                    </a:lnL>
                    <a:lnR>
                      <a:noFill/>
                    </a:lnR>
                    <a:lnT>
                      <a:noFill/>
                    </a:lnT>
                    <a:lnB>
                      <a:noFill/>
                    </a:lnB>
                    <a:solidFill>
                      <a:srgbClr val="FFFFFF"/>
                    </a:solidFill>
                  </a:tcPr>
                </a:tc>
              </a:tr>
              <a:tr h="145143">
                <a:tc>
                  <a:txBody>
                    <a:bodyPr/>
                    <a:lstStyle/>
                    <a:p>
                      <a:pPr algn="ctr">
                        <a:spcAft>
                          <a:spcPts val="0"/>
                        </a:spcAft>
                      </a:pPr>
                      <a:r>
                        <a:rPr lang="es-ES" sz="1100" b="1">
                          <a:solidFill>
                            <a:srgbClr val="FFFFFF"/>
                          </a:solidFill>
                          <a:latin typeface="Arial Narrow"/>
                          <a:ea typeface="Times New Roman"/>
                          <a:cs typeface="Arial"/>
                        </a:rPr>
                        <a:t>0178</a:t>
                      </a:r>
                      <a:endParaRPr lang="es-MX" sz="1100">
                        <a:latin typeface="Times New Roman"/>
                        <a:ea typeface="Times New Roman"/>
                        <a:cs typeface="Times New Roman"/>
                      </a:endParaRPr>
                    </a:p>
                  </a:txBody>
                  <a:tcPr marL="14514" marR="14514" marT="14514" marB="14514"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LOS PADRES SON LOS PRINCIPALES RESPONSABLES DE </a:t>
                      </a:r>
                      <a:r>
                        <a:rPr lang="es-ES" sz="1100" b="1" dirty="0" smtClean="0">
                          <a:solidFill>
                            <a:srgbClr val="FFFFFF"/>
                          </a:solidFill>
                          <a:latin typeface="Arial Narrow"/>
                          <a:ea typeface="Times New Roman"/>
                          <a:cs typeface="Arial"/>
                        </a:rPr>
                        <a:t>LA EDUCACIÓN SEXUAL DE  </a:t>
                      </a:r>
                      <a:r>
                        <a:rPr lang="es-ES" sz="1100" b="1" dirty="0">
                          <a:solidFill>
                            <a:srgbClr val="FFFFFF"/>
                          </a:solidFill>
                          <a:latin typeface="Arial Narrow"/>
                          <a:ea typeface="Times New Roman"/>
                          <a:cs typeface="Arial"/>
                        </a:rPr>
                        <a:t>SUS HIJOS II </a:t>
                      </a:r>
                      <a:endParaRPr lang="es-MX" sz="1100" dirty="0">
                        <a:latin typeface="Times New Roman"/>
                        <a:ea typeface="Times New Roman"/>
                        <a:cs typeface="Times New Roman"/>
                      </a:endParaRPr>
                    </a:p>
                  </a:txBody>
                  <a:tcPr marL="14514" marR="14514" marT="14514" marB="14514" anchor="ctr">
                    <a:lnL>
                      <a:noFill/>
                    </a:lnL>
                    <a:lnR>
                      <a:noFill/>
                    </a:lnR>
                    <a:lnT>
                      <a:noFill/>
                    </a:lnT>
                    <a:lnB>
                      <a:noFill/>
                    </a:lnB>
                    <a:solidFill>
                      <a:schemeClr val="accent5">
                        <a:lumMod val="50000"/>
                      </a:schemeClr>
                    </a:solidFill>
                  </a:tcPr>
                </a:tc>
              </a:tr>
              <a:tr h="377371">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514" marR="14514" marT="14514" marB="14514"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En este nuevo capítulo damos respuestas a grandes interrogantes que surgen durante el proceso de educación sexual de los niños y brindamos importantes consejos para que los padres aprendamos a hablar de sexualidad con ellos. Recordemos, no hay lugar como el hogar para la educación sexual. </a:t>
                      </a:r>
                      <a:endParaRPr lang="es-MX" sz="1100">
                        <a:latin typeface="Times New Roman"/>
                        <a:ea typeface="Times New Roman"/>
                        <a:cs typeface="Times New Roman"/>
                      </a:endParaRPr>
                    </a:p>
                  </a:txBody>
                  <a:tcPr marL="14514" marR="14514" marT="14514" marB="14514" anchor="ctr">
                    <a:lnL>
                      <a:noFill/>
                    </a:lnL>
                    <a:lnR>
                      <a:noFill/>
                    </a:lnR>
                    <a:lnT>
                      <a:noFill/>
                    </a:lnT>
                    <a:lnB>
                      <a:noFill/>
                    </a:lnB>
                    <a:solidFill>
                      <a:srgbClr val="FFFFFF"/>
                    </a:solidFill>
                  </a:tcPr>
                </a:tc>
              </a:tr>
              <a:tr h="145143">
                <a:tc>
                  <a:txBody>
                    <a:bodyPr/>
                    <a:lstStyle/>
                    <a:p>
                      <a:pPr algn="ctr">
                        <a:spcAft>
                          <a:spcPts val="0"/>
                        </a:spcAft>
                      </a:pPr>
                      <a:r>
                        <a:rPr lang="es-ES" sz="1100" b="1">
                          <a:solidFill>
                            <a:srgbClr val="FFFFFF"/>
                          </a:solidFill>
                          <a:latin typeface="Arial Narrow"/>
                          <a:ea typeface="Times New Roman"/>
                          <a:cs typeface="Arial"/>
                        </a:rPr>
                        <a:t>0179</a:t>
                      </a:r>
                      <a:endParaRPr lang="es-MX" sz="1100">
                        <a:latin typeface="Times New Roman"/>
                        <a:ea typeface="Times New Roman"/>
                        <a:cs typeface="Times New Roman"/>
                      </a:endParaRPr>
                    </a:p>
                  </a:txBody>
                  <a:tcPr marL="14514" marR="14514" marT="14514" marB="14514"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LOS PROBLEMAS MÁS COMUNES EN EL MATRIMONIO Y CÓMO RESOLVERLOS I </a:t>
                      </a:r>
                      <a:endParaRPr lang="es-MX" sz="1100" dirty="0">
                        <a:latin typeface="Times New Roman"/>
                        <a:ea typeface="Times New Roman"/>
                        <a:cs typeface="Times New Roman"/>
                      </a:endParaRPr>
                    </a:p>
                  </a:txBody>
                  <a:tcPr marL="14514" marR="14514" marT="14514" marB="14514" anchor="ctr">
                    <a:lnL>
                      <a:noFill/>
                    </a:lnL>
                    <a:lnR>
                      <a:noFill/>
                    </a:lnR>
                    <a:lnT>
                      <a:noFill/>
                    </a:lnT>
                    <a:lnB>
                      <a:noFill/>
                    </a:lnB>
                    <a:solidFill>
                      <a:schemeClr val="accent5">
                        <a:lumMod val="50000"/>
                      </a:schemeClr>
                    </a:solidFill>
                  </a:tcPr>
                </a:tc>
              </a:tr>
              <a:tr h="377371">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514" marR="14514" marT="14514" marB="14514"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Una pareja está compuesta por dos personas distintas, por lo cual es normal que entre ellos haya diferencias o desacuerdos. La armonía en el matrimonio no es la ausencia de conflictos, más bien, es integrar las diferencias y enfrentarlas, basándose en el amor, el respeto, la confianza y la comunicación.</a:t>
                      </a:r>
                      <a:endParaRPr lang="es-MX" sz="1100">
                        <a:latin typeface="Times New Roman"/>
                        <a:ea typeface="Times New Roman"/>
                        <a:cs typeface="Times New Roman"/>
                      </a:endParaRPr>
                    </a:p>
                  </a:txBody>
                  <a:tcPr marL="14514" marR="14514" marT="14514" marB="14514" anchor="ctr">
                    <a:lnL>
                      <a:noFill/>
                    </a:lnL>
                    <a:lnR>
                      <a:noFill/>
                    </a:lnR>
                    <a:lnT>
                      <a:noFill/>
                    </a:lnT>
                    <a:lnB>
                      <a:noFill/>
                    </a:lnB>
                    <a:solidFill>
                      <a:srgbClr val="FFFFFF"/>
                    </a:solidFill>
                  </a:tcPr>
                </a:tc>
              </a:tr>
              <a:tr h="145143">
                <a:tc>
                  <a:txBody>
                    <a:bodyPr/>
                    <a:lstStyle/>
                    <a:p>
                      <a:pPr algn="ctr">
                        <a:spcAft>
                          <a:spcPts val="0"/>
                        </a:spcAft>
                      </a:pPr>
                      <a:r>
                        <a:rPr lang="es-ES" sz="1100" b="1">
                          <a:solidFill>
                            <a:srgbClr val="FFFFFF"/>
                          </a:solidFill>
                          <a:latin typeface="Arial Narrow"/>
                          <a:ea typeface="Times New Roman"/>
                          <a:cs typeface="Arial"/>
                        </a:rPr>
                        <a:t>0180</a:t>
                      </a:r>
                      <a:endParaRPr lang="es-MX" sz="1100">
                        <a:latin typeface="Times New Roman"/>
                        <a:ea typeface="Times New Roman"/>
                        <a:cs typeface="Times New Roman"/>
                      </a:endParaRPr>
                    </a:p>
                  </a:txBody>
                  <a:tcPr marL="14514" marR="14514" marT="14514" marB="14514"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LOS PROBLEMAS MÁS COMUNES EN EL MATRIMONIO Y CÓMO RESOLVERLOS II</a:t>
                      </a:r>
                      <a:endParaRPr lang="es-MX" sz="1100" dirty="0">
                        <a:latin typeface="Times New Roman"/>
                        <a:ea typeface="Times New Roman"/>
                        <a:cs typeface="Times New Roman"/>
                      </a:endParaRPr>
                    </a:p>
                  </a:txBody>
                  <a:tcPr marL="14514" marR="14514" marT="14514" marB="14514" anchor="ctr">
                    <a:lnL>
                      <a:noFill/>
                    </a:lnL>
                    <a:lnR>
                      <a:noFill/>
                    </a:lnR>
                    <a:lnT>
                      <a:noFill/>
                    </a:lnT>
                    <a:lnB>
                      <a:noFill/>
                    </a:lnB>
                    <a:solidFill>
                      <a:schemeClr val="accent5">
                        <a:lumMod val="50000"/>
                      </a:schemeClr>
                    </a:solidFill>
                  </a:tcPr>
                </a:tc>
              </a:tr>
              <a:tr h="377371">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514" marR="14514" marT="14514" marB="14514"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Es importante saber cuáles son las problemáticas que más frecuentemente afectan a las parejas, así como las causas por las que éstas pueden llegar a ser mortales para un matrimonio y, aún más importante, es saber cómo podemos resolverlas de forma pacífica, para que la relación pueda florecer.</a:t>
                      </a:r>
                      <a:endParaRPr lang="es-MX" sz="1100">
                        <a:latin typeface="Times New Roman"/>
                        <a:ea typeface="Times New Roman"/>
                        <a:cs typeface="Times New Roman"/>
                      </a:endParaRPr>
                    </a:p>
                  </a:txBody>
                  <a:tcPr marL="14514" marR="14514" marT="14514" marB="14514" anchor="ctr">
                    <a:lnL>
                      <a:noFill/>
                    </a:lnL>
                    <a:lnR>
                      <a:noFill/>
                    </a:lnR>
                    <a:lnT>
                      <a:noFill/>
                    </a:lnT>
                    <a:lnB>
                      <a:noFill/>
                    </a:lnB>
                    <a:solidFill>
                      <a:srgbClr val="FFFFFF"/>
                    </a:solidFill>
                  </a:tcPr>
                </a:tc>
              </a:tr>
              <a:tr h="145143">
                <a:tc>
                  <a:txBody>
                    <a:bodyPr/>
                    <a:lstStyle/>
                    <a:p>
                      <a:pPr algn="ctr">
                        <a:spcAft>
                          <a:spcPts val="0"/>
                        </a:spcAft>
                      </a:pPr>
                      <a:r>
                        <a:rPr lang="es-ES" sz="1100" b="1">
                          <a:solidFill>
                            <a:srgbClr val="FFFFFF"/>
                          </a:solidFill>
                          <a:latin typeface="Arial Narrow"/>
                          <a:ea typeface="Times New Roman"/>
                          <a:cs typeface="Arial"/>
                        </a:rPr>
                        <a:t>0181</a:t>
                      </a:r>
                      <a:endParaRPr lang="es-MX" sz="1100">
                        <a:latin typeface="Times New Roman"/>
                        <a:ea typeface="Times New Roman"/>
                        <a:cs typeface="Times New Roman"/>
                      </a:endParaRPr>
                    </a:p>
                  </a:txBody>
                  <a:tcPr marL="14514" marR="14514" marT="14514" marB="14514"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LOS ADOLESCENTES, EL ALCOHOL Y LAS DROGAS I</a:t>
                      </a:r>
                      <a:endParaRPr lang="es-MX" sz="1100" dirty="0">
                        <a:latin typeface="Times New Roman"/>
                        <a:ea typeface="Times New Roman"/>
                        <a:cs typeface="Times New Roman"/>
                      </a:endParaRPr>
                    </a:p>
                  </a:txBody>
                  <a:tcPr marL="14514" marR="14514" marT="14514" marB="14514" anchor="ctr">
                    <a:lnL>
                      <a:noFill/>
                    </a:lnL>
                    <a:lnR>
                      <a:noFill/>
                    </a:lnR>
                    <a:lnT>
                      <a:noFill/>
                    </a:lnT>
                    <a:lnB>
                      <a:noFill/>
                    </a:lnB>
                    <a:solidFill>
                      <a:schemeClr val="accent5">
                        <a:lumMod val="50000"/>
                      </a:schemeClr>
                    </a:solidFill>
                  </a:tcPr>
                </a:tc>
              </a:tr>
              <a:tr h="377371">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514" marR="14514" marT="14514" marB="14514"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En muchos jóvenes, la adicción a las drogas comienza con un cigarrillo o una botella de cerveza y se va acentuando conforme el cuerpo se habitúa a la sustancia adictiva. Sin embargo, la droga más devastadora y destructiva, que está acabando con gran cantidad de jóvenes en el mundo entero, es el alcohol.</a:t>
                      </a:r>
                      <a:endParaRPr lang="es-MX" sz="1100" dirty="0">
                        <a:latin typeface="Times New Roman"/>
                        <a:ea typeface="Times New Roman"/>
                        <a:cs typeface="Times New Roman"/>
                      </a:endParaRPr>
                    </a:p>
                  </a:txBody>
                  <a:tcPr marL="14514" marR="14514" marT="14514" marB="14514" anchor="ctr">
                    <a:lnL>
                      <a:noFill/>
                    </a:lnL>
                    <a:lnR>
                      <a:noFill/>
                    </a:lnR>
                    <a:lnT>
                      <a:noFill/>
                    </a:lnT>
                    <a:lnB>
                      <a:noFill/>
                    </a:lnB>
                    <a:solidFill>
                      <a:srgbClr val="FFFFFF"/>
                    </a:solidFill>
                  </a:tcPr>
                </a:tc>
              </a:tr>
            </a:tbl>
          </a:graphicData>
        </a:graphic>
      </p:graphicFrame>
    </p:spTree>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nvGraphicFramePr>
        <p:xfrm>
          <a:off x="1144588" y="1500174"/>
          <a:ext cx="7634287" cy="5206999"/>
        </p:xfrm>
        <a:graphic>
          <a:graphicData uri="http://schemas.openxmlformats.org/drawingml/2006/table">
            <a:tbl>
              <a:tblPr/>
              <a:tblGrid>
                <a:gridCol w="628451"/>
                <a:gridCol w="7005836"/>
              </a:tblGrid>
              <a:tr h="151190">
                <a:tc>
                  <a:txBody>
                    <a:bodyPr/>
                    <a:lstStyle/>
                    <a:p>
                      <a:pPr algn="ctr">
                        <a:spcAft>
                          <a:spcPts val="0"/>
                        </a:spcAft>
                      </a:pPr>
                      <a:r>
                        <a:rPr lang="es-ES" sz="1100" b="1" dirty="0">
                          <a:solidFill>
                            <a:srgbClr val="FFFFFF"/>
                          </a:solidFill>
                          <a:latin typeface="Arial Narrow"/>
                          <a:ea typeface="Times New Roman"/>
                          <a:cs typeface="Arial"/>
                        </a:rPr>
                        <a:t>0182</a:t>
                      </a:r>
                      <a:endParaRPr lang="es-MX" sz="1100" dirty="0">
                        <a:latin typeface="Times New Roman"/>
                        <a:ea typeface="Times New Roman"/>
                        <a:cs typeface="Times New Roman"/>
                      </a:endParaRPr>
                    </a:p>
                  </a:txBody>
                  <a:tcPr marL="15119" marR="15119" marT="15119" marB="15119"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LOS ADOLESCENTES, EL ALCOHOL Y LAS DROGAS II </a:t>
                      </a:r>
                      <a:endParaRPr lang="es-MX" sz="1100" dirty="0">
                        <a:latin typeface="Times New Roman"/>
                        <a:ea typeface="Times New Roman"/>
                        <a:cs typeface="Times New Roman"/>
                      </a:endParaRPr>
                    </a:p>
                  </a:txBody>
                  <a:tcPr marL="15119" marR="15119" marT="15119" marB="15119" anchor="ctr">
                    <a:lnL>
                      <a:noFill/>
                    </a:lnL>
                    <a:lnR>
                      <a:noFill/>
                    </a:lnR>
                    <a:lnT>
                      <a:noFill/>
                    </a:lnT>
                    <a:lnB>
                      <a:noFill/>
                    </a:lnB>
                    <a:solidFill>
                      <a:schemeClr val="accent5">
                        <a:lumMod val="50000"/>
                      </a:schemeClr>
                    </a:solidFill>
                  </a:tcPr>
                </a:tc>
              </a:tr>
              <a:tr h="393095">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5119" marR="15119" marT="15119" marB="15119"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¿Qué hay después del reventón con drogas, tabaco y alcohol? Los jóvenes nos comentan: “Me gusta pelear cuando estoy borracho. El alcohol me hace volverme loco… sin embargo no sé porqué me deprimo mucho cuando tomo. Aún después de tomar unas pocas cervezas me cambia el estado de ánimo, me pongo paranoico y me siento solo”.</a:t>
                      </a:r>
                      <a:endParaRPr lang="es-MX" sz="1100">
                        <a:latin typeface="Times New Roman"/>
                        <a:ea typeface="Times New Roman"/>
                        <a:cs typeface="Times New Roman"/>
                      </a:endParaRPr>
                    </a:p>
                  </a:txBody>
                  <a:tcPr marL="15119" marR="15119" marT="15119" marB="15119" anchor="ctr">
                    <a:lnL>
                      <a:noFill/>
                    </a:lnL>
                    <a:lnR>
                      <a:noFill/>
                    </a:lnR>
                    <a:lnT>
                      <a:noFill/>
                    </a:lnT>
                    <a:lnB>
                      <a:noFill/>
                    </a:lnB>
                    <a:solidFill>
                      <a:srgbClr val="FFFFFF"/>
                    </a:solidFill>
                  </a:tcPr>
                </a:tc>
              </a:tr>
              <a:tr h="175381">
                <a:tc>
                  <a:txBody>
                    <a:bodyPr/>
                    <a:lstStyle/>
                    <a:p>
                      <a:pPr algn="ctr">
                        <a:spcAft>
                          <a:spcPts val="0"/>
                        </a:spcAft>
                      </a:pPr>
                      <a:r>
                        <a:rPr lang="es-ES" sz="1100" b="1">
                          <a:solidFill>
                            <a:srgbClr val="FFFFFF"/>
                          </a:solidFill>
                          <a:latin typeface="Arial Narrow"/>
                          <a:ea typeface="Times New Roman"/>
                          <a:cs typeface="Arial"/>
                        </a:rPr>
                        <a:t>0183</a:t>
                      </a:r>
                      <a:endParaRPr lang="es-MX" sz="1100">
                        <a:latin typeface="Times New Roman"/>
                        <a:ea typeface="Times New Roman"/>
                        <a:cs typeface="Times New Roman"/>
                      </a:endParaRPr>
                    </a:p>
                  </a:txBody>
                  <a:tcPr marL="15119" marR="15119" marT="15119" marB="15119" anchor="ctr">
                    <a:lnL>
                      <a:noFill/>
                    </a:lnL>
                    <a:lnR>
                      <a:noFill/>
                    </a:lnR>
                    <a:lnT>
                      <a:noFill/>
                    </a:lnT>
                    <a:lnB>
                      <a:noFill/>
                    </a:lnB>
                    <a:solidFill>
                      <a:srgbClr val="0062A5"/>
                    </a:solidFill>
                  </a:tcPr>
                </a:tc>
                <a:tc>
                  <a:txBody>
                    <a:bodyPr/>
                    <a:lstStyle/>
                    <a:p>
                      <a:pPr algn="just">
                        <a:spcAft>
                          <a:spcPts val="0"/>
                        </a:spcAft>
                      </a:pPr>
                      <a:r>
                        <a:rPr kumimoji="0" lang="es-MX" sz="1100" b="1" kern="1200" dirty="0" smtClean="0">
                          <a:solidFill>
                            <a:srgbClr val="FFFFFF"/>
                          </a:solidFill>
                          <a:latin typeface="Arial Narrow"/>
                          <a:ea typeface="Times New Roman"/>
                          <a:cs typeface="Arial"/>
                        </a:rPr>
                        <a:t>LA DEPRESIÓN Y LA SOLEDAD</a:t>
                      </a:r>
                      <a:endParaRPr kumimoji="0" lang="es-MX" sz="1100" b="1" kern="1200" dirty="0">
                        <a:solidFill>
                          <a:srgbClr val="FFFFFF"/>
                        </a:solidFill>
                        <a:latin typeface="Arial Narrow"/>
                        <a:ea typeface="Times New Roman"/>
                        <a:cs typeface="Arial"/>
                      </a:endParaRPr>
                    </a:p>
                  </a:txBody>
                  <a:tcPr marL="15119" marR="15119" marT="15119" marB="15119" anchor="ctr">
                    <a:lnL>
                      <a:noFill/>
                    </a:lnL>
                    <a:lnR>
                      <a:noFill/>
                    </a:lnR>
                    <a:lnT>
                      <a:noFill/>
                    </a:lnT>
                    <a:lnB>
                      <a:noFill/>
                    </a:lnB>
                    <a:solidFill>
                      <a:schemeClr val="accent5">
                        <a:lumMod val="50000"/>
                      </a:schemeClr>
                    </a:solidFill>
                  </a:tcPr>
                </a:tc>
              </a:tr>
              <a:tr h="393095">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5119" marR="15119" marT="15119" marB="15119"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La soledad es un sentimiento que está muy ligado a la depresión; una persona solitaria tiende a deprimirse, y una persona deprimida tiende a buscar la soledad. Sin embargo, por muy difícil que parezca salir de esa difícil situación, ¡hay esperanza!</a:t>
                      </a:r>
                      <a:endParaRPr lang="es-MX" sz="1100" dirty="0">
                        <a:latin typeface="Times New Roman"/>
                        <a:ea typeface="Times New Roman"/>
                        <a:cs typeface="Times New Roman"/>
                      </a:endParaRPr>
                    </a:p>
                  </a:txBody>
                  <a:tcPr marL="15119" marR="15119" marT="15119" marB="15119" anchor="ctr">
                    <a:lnL>
                      <a:noFill/>
                    </a:lnL>
                    <a:lnR>
                      <a:noFill/>
                    </a:lnR>
                    <a:lnT>
                      <a:noFill/>
                    </a:lnT>
                    <a:lnB>
                      <a:noFill/>
                    </a:lnB>
                    <a:solidFill>
                      <a:srgbClr val="FFFFFF"/>
                    </a:solidFill>
                  </a:tcPr>
                </a:tc>
              </a:tr>
              <a:tr h="151190">
                <a:tc>
                  <a:txBody>
                    <a:bodyPr/>
                    <a:lstStyle/>
                    <a:p>
                      <a:pPr algn="ctr">
                        <a:spcAft>
                          <a:spcPts val="0"/>
                        </a:spcAft>
                      </a:pPr>
                      <a:r>
                        <a:rPr lang="es-ES" sz="1100" b="1">
                          <a:solidFill>
                            <a:srgbClr val="FFFFFF"/>
                          </a:solidFill>
                          <a:latin typeface="Arial Narrow"/>
                          <a:ea typeface="Times New Roman"/>
                          <a:cs typeface="Arial"/>
                        </a:rPr>
                        <a:t>0184</a:t>
                      </a:r>
                      <a:endParaRPr lang="es-MX" sz="1100">
                        <a:latin typeface="Times New Roman"/>
                        <a:ea typeface="Times New Roman"/>
                        <a:cs typeface="Times New Roman"/>
                      </a:endParaRPr>
                    </a:p>
                  </a:txBody>
                  <a:tcPr marL="15119" marR="15119" marT="15119" marB="15119"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CÓMO CUIDAR NUESTRA MENTE I: “Aprendiendo a enfrentar las preocupaciones”</a:t>
                      </a:r>
                      <a:endParaRPr lang="es-MX" sz="1100" dirty="0">
                        <a:latin typeface="Times New Roman"/>
                        <a:ea typeface="Times New Roman"/>
                        <a:cs typeface="Times New Roman"/>
                      </a:endParaRPr>
                    </a:p>
                  </a:txBody>
                  <a:tcPr marL="15119" marR="15119" marT="15119" marB="15119" anchor="ctr">
                    <a:lnL>
                      <a:noFill/>
                    </a:lnL>
                    <a:lnR>
                      <a:noFill/>
                    </a:lnR>
                    <a:lnT>
                      <a:noFill/>
                    </a:lnT>
                    <a:lnB>
                      <a:noFill/>
                    </a:lnB>
                    <a:solidFill>
                      <a:schemeClr val="accent5">
                        <a:lumMod val="50000"/>
                      </a:schemeClr>
                    </a:solidFill>
                  </a:tcPr>
                </a:tc>
              </a:tr>
              <a:tr h="393095">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5119" marR="15119" marT="15119" marB="15119"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La preocupación es una emoción muy común y al mismo tiempo inútil, que caracteriza al ser humano, pues inmoviliza al hombre en el presente, por cosas que pueden sucederle en el futuro y, además, tiene implicaciones en el organismo. Sin embargo, podemos aprender a evitarla con esfuerzo y fuerza de voluntad.</a:t>
                      </a:r>
                      <a:endParaRPr lang="es-MX" sz="1100" dirty="0">
                        <a:latin typeface="Times New Roman"/>
                        <a:ea typeface="Times New Roman"/>
                        <a:cs typeface="Times New Roman"/>
                      </a:endParaRPr>
                    </a:p>
                  </a:txBody>
                  <a:tcPr marL="15119" marR="15119" marT="15119" marB="15119" anchor="ctr">
                    <a:lnL>
                      <a:noFill/>
                    </a:lnL>
                    <a:lnR>
                      <a:noFill/>
                    </a:lnR>
                    <a:lnT>
                      <a:noFill/>
                    </a:lnT>
                    <a:lnB>
                      <a:noFill/>
                    </a:lnB>
                    <a:solidFill>
                      <a:srgbClr val="FFFFFF"/>
                    </a:solidFill>
                  </a:tcPr>
                </a:tc>
              </a:tr>
              <a:tr h="151190">
                <a:tc>
                  <a:txBody>
                    <a:bodyPr/>
                    <a:lstStyle/>
                    <a:p>
                      <a:pPr algn="ctr">
                        <a:spcAft>
                          <a:spcPts val="0"/>
                        </a:spcAft>
                      </a:pPr>
                      <a:r>
                        <a:rPr lang="es-ES" sz="1100" b="1">
                          <a:solidFill>
                            <a:srgbClr val="FFFFFF"/>
                          </a:solidFill>
                          <a:latin typeface="Arial Narrow"/>
                          <a:ea typeface="Times New Roman"/>
                          <a:cs typeface="Arial"/>
                        </a:rPr>
                        <a:t>0185</a:t>
                      </a:r>
                      <a:endParaRPr lang="es-MX" sz="1100">
                        <a:latin typeface="Times New Roman"/>
                        <a:ea typeface="Times New Roman"/>
                        <a:cs typeface="Times New Roman"/>
                      </a:endParaRPr>
                    </a:p>
                  </a:txBody>
                  <a:tcPr marL="15119" marR="15119" marT="15119" marB="15119"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CÓMO CUIDAR NUESTRA MENTE II: “Consejos prácticos para cuidar tu mente”</a:t>
                      </a:r>
                      <a:endParaRPr lang="es-MX" sz="1100" dirty="0">
                        <a:latin typeface="Times New Roman"/>
                        <a:ea typeface="Times New Roman"/>
                        <a:cs typeface="Times New Roman"/>
                      </a:endParaRPr>
                    </a:p>
                  </a:txBody>
                  <a:tcPr marL="15119" marR="15119" marT="15119" marB="15119" anchor="ctr">
                    <a:lnL>
                      <a:noFill/>
                    </a:lnL>
                    <a:lnR>
                      <a:noFill/>
                    </a:lnR>
                    <a:lnT>
                      <a:noFill/>
                    </a:lnT>
                    <a:lnB>
                      <a:noFill/>
                    </a:lnB>
                    <a:solidFill>
                      <a:schemeClr val="accent5">
                        <a:lumMod val="50000"/>
                      </a:schemeClr>
                    </a:solidFill>
                  </a:tcPr>
                </a:tc>
              </a:tr>
              <a:tr h="393095">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5119" marR="15119" marT="15119" marB="15119"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Ante las dificultades, lo más importante es tomar una actitud correcta para resolverlas, ya que las personas son perturbadas no por los problemas en sí mismos, sino por la manera en que los ven y los toman. Pero, ¿de dónde viene esa fortaleza de espíritu necesaria para enfrentarlos?</a:t>
                      </a:r>
                      <a:endParaRPr lang="es-MX" sz="1100" dirty="0">
                        <a:latin typeface="Times New Roman"/>
                        <a:ea typeface="Times New Roman"/>
                        <a:cs typeface="Times New Roman"/>
                      </a:endParaRPr>
                    </a:p>
                  </a:txBody>
                  <a:tcPr marL="15119" marR="15119" marT="15119" marB="15119" anchor="ctr">
                    <a:lnL>
                      <a:noFill/>
                    </a:lnL>
                    <a:lnR>
                      <a:noFill/>
                    </a:lnR>
                    <a:lnT>
                      <a:noFill/>
                    </a:lnT>
                    <a:lnB>
                      <a:noFill/>
                    </a:lnB>
                    <a:solidFill>
                      <a:srgbClr val="FFFFFF"/>
                    </a:solidFill>
                  </a:tcPr>
                </a:tc>
              </a:tr>
              <a:tr h="151190">
                <a:tc>
                  <a:txBody>
                    <a:bodyPr/>
                    <a:lstStyle/>
                    <a:p>
                      <a:pPr algn="ctr">
                        <a:spcAft>
                          <a:spcPts val="0"/>
                        </a:spcAft>
                      </a:pPr>
                      <a:r>
                        <a:rPr lang="es-ES" sz="1100" b="1">
                          <a:solidFill>
                            <a:srgbClr val="FFFFFF"/>
                          </a:solidFill>
                          <a:latin typeface="Arial Narrow"/>
                          <a:ea typeface="Times New Roman"/>
                          <a:cs typeface="Arial"/>
                        </a:rPr>
                        <a:t>0186</a:t>
                      </a:r>
                      <a:endParaRPr lang="es-MX" sz="1100">
                        <a:latin typeface="Times New Roman"/>
                        <a:ea typeface="Times New Roman"/>
                        <a:cs typeface="Times New Roman"/>
                      </a:endParaRPr>
                    </a:p>
                  </a:txBody>
                  <a:tcPr marL="15119" marR="15119" marT="15119" marB="15119"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¿POR QUÉ A MÍ? PARTE I </a:t>
                      </a:r>
                      <a:endParaRPr lang="es-MX" sz="1100" dirty="0">
                        <a:latin typeface="Times New Roman"/>
                        <a:ea typeface="Times New Roman"/>
                        <a:cs typeface="Times New Roman"/>
                      </a:endParaRPr>
                    </a:p>
                  </a:txBody>
                  <a:tcPr marL="15119" marR="15119" marT="15119" marB="15119" anchor="ctr">
                    <a:lnL>
                      <a:noFill/>
                    </a:lnL>
                    <a:lnR>
                      <a:noFill/>
                    </a:lnR>
                    <a:lnT>
                      <a:noFill/>
                    </a:lnT>
                    <a:lnB>
                      <a:noFill/>
                    </a:lnB>
                    <a:solidFill>
                      <a:schemeClr val="accent5">
                        <a:lumMod val="50000"/>
                      </a:schemeClr>
                    </a:solidFill>
                  </a:tcPr>
                </a:tc>
              </a:tr>
              <a:tr h="393095">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5119" marR="15119" marT="15119" marB="15119"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Todos hemos experimentado sufrimiento o dolor en algún momento de nuestras vidas, al ser heridos o lastimados; y entonces nos preguntamos, ¿por qué yo? ¿Por qué me tocó a mí vivir esto? Sin embargo, no eres el único que está sufriendo y, aunque parezca una pregunta sin respuesta, tú puedes salir adelante y encontrar descanso para tu alma.</a:t>
                      </a:r>
                      <a:endParaRPr lang="es-MX" sz="1100" dirty="0">
                        <a:latin typeface="Times New Roman"/>
                        <a:ea typeface="Times New Roman"/>
                        <a:cs typeface="Times New Roman"/>
                      </a:endParaRPr>
                    </a:p>
                  </a:txBody>
                  <a:tcPr marL="15119" marR="15119" marT="15119" marB="15119" anchor="ctr">
                    <a:lnL>
                      <a:noFill/>
                    </a:lnL>
                    <a:lnR>
                      <a:noFill/>
                    </a:lnR>
                    <a:lnT>
                      <a:noFill/>
                    </a:lnT>
                    <a:lnB>
                      <a:noFill/>
                    </a:lnB>
                    <a:solidFill>
                      <a:srgbClr val="FFFFFF"/>
                    </a:solidFill>
                  </a:tcPr>
                </a:tc>
              </a:tr>
              <a:tr h="151190">
                <a:tc>
                  <a:txBody>
                    <a:bodyPr/>
                    <a:lstStyle/>
                    <a:p>
                      <a:pPr algn="ctr">
                        <a:spcAft>
                          <a:spcPts val="0"/>
                        </a:spcAft>
                      </a:pPr>
                      <a:r>
                        <a:rPr lang="es-ES" sz="1100" b="1">
                          <a:solidFill>
                            <a:srgbClr val="FFFFFF"/>
                          </a:solidFill>
                          <a:latin typeface="Arial Narrow"/>
                          <a:ea typeface="Times New Roman"/>
                          <a:cs typeface="Arial"/>
                        </a:rPr>
                        <a:t>0187</a:t>
                      </a:r>
                      <a:endParaRPr lang="es-MX" sz="1100">
                        <a:latin typeface="Times New Roman"/>
                        <a:ea typeface="Times New Roman"/>
                        <a:cs typeface="Times New Roman"/>
                      </a:endParaRPr>
                    </a:p>
                  </a:txBody>
                  <a:tcPr marL="15119" marR="15119" marT="15119" marB="15119"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¿POR QUÉ A MÍ? PARTE II</a:t>
                      </a:r>
                      <a:endParaRPr lang="es-MX" sz="1100" dirty="0">
                        <a:latin typeface="Times New Roman"/>
                        <a:ea typeface="Times New Roman"/>
                        <a:cs typeface="Times New Roman"/>
                      </a:endParaRPr>
                    </a:p>
                  </a:txBody>
                  <a:tcPr marL="15119" marR="15119" marT="15119" marB="15119" anchor="ctr">
                    <a:lnL>
                      <a:noFill/>
                    </a:lnL>
                    <a:lnR>
                      <a:noFill/>
                    </a:lnR>
                    <a:lnT>
                      <a:noFill/>
                    </a:lnT>
                    <a:lnB>
                      <a:noFill/>
                    </a:lnB>
                    <a:solidFill>
                      <a:schemeClr val="accent5">
                        <a:lumMod val="50000"/>
                      </a:schemeClr>
                    </a:solidFill>
                  </a:tcPr>
                </a:tc>
              </a:tr>
              <a:tr h="514048">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5119" marR="15119" marT="15119" marB="15119"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¿El recuerdo de lo que sufriste te duele como si hubieras sido herido hoy? ¿Esa tumba llena de recuerdos dolorosos se abre continuamente, atormentando tu alma? No tienes que vivir en ese sufrimiento interminable, tampoco puedes vivir escondiendo tus sentimientos bajo una máscara de aparente felicidad. No te des por vencido y busca ayuda. Recuerda, ¡mientras hay vida, hay esperanza!</a:t>
                      </a:r>
                      <a:endParaRPr lang="es-MX" sz="1100" dirty="0">
                        <a:latin typeface="Times New Roman"/>
                        <a:ea typeface="Times New Roman"/>
                        <a:cs typeface="Times New Roman"/>
                      </a:endParaRPr>
                    </a:p>
                  </a:txBody>
                  <a:tcPr marL="15119" marR="15119" marT="15119" marB="15119" anchor="ctr">
                    <a:lnL>
                      <a:noFill/>
                    </a:lnL>
                    <a:lnR>
                      <a:noFill/>
                    </a:lnR>
                    <a:lnT>
                      <a:noFill/>
                    </a:lnT>
                    <a:lnB>
                      <a:noFill/>
                    </a:lnB>
                    <a:solidFill>
                      <a:srgbClr val="FFFFFF"/>
                    </a:solidFill>
                  </a:tcPr>
                </a:tc>
              </a:tr>
              <a:tr h="260048">
                <a:tc>
                  <a:txBody>
                    <a:bodyPr/>
                    <a:lstStyle/>
                    <a:p>
                      <a:pPr algn="ctr">
                        <a:spcAft>
                          <a:spcPts val="0"/>
                        </a:spcAft>
                      </a:pPr>
                      <a:r>
                        <a:rPr lang="es-ES" sz="1100" b="1">
                          <a:solidFill>
                            <a:srgbClr val="FFFFFF"/>
                          </a:solidFill>
                          <a:latin typeface="Arial Narrow"/>
                          <a:ea typeface="Times New Roman"/>
                          <a:cs typeface="Arial"/>
                        </a:rPr>
                        <a:t>0188</a:t>
                      </a:r>
                      <a:endParaRPr lang="es-MX" sz="1100">
                        <a:latin typeface="Times New Roman"/>
                        <a:ea typeface="Times New Roman"/>
                        <a:cs typeface="Times New Roman"/>
                      </a:endParaRPr>
                    </a:p>
                  </a:txBody>
                  <a:tcPr marL="15119" marR="15119" marT="15119" marB="15119"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CÓMO TUS HIJOS PUEDEN TENER ÉXITO EN SU DESEMPEÑO ACADÉMICO I: “La importancia de la lectura para los niños”</a:t>
                      </a:r>
                      <a:endParaRPr lang="es-MX" sz="1100" dirty="0">
                        <a:latin typeface="Times New Roman"/>
                        <a:ea typeface="Times New Roman"/>
                        <a:cs typeface="Times New Roman"/>
                      </a:endParaRPr>
                    </a:p>
                  </a:txBody>
                  <a:tcPr marL="15119" marR="15119" marT="15119" marB="15119" anchor="ctr">
                    <a:lnL>
                      <a:noFill/>
                    </a:lnL>
                    <a:lnR>
                      <a:noFill/>
                    </a:lnR>
                    <a:lnT>
                      <a:noFill/>
                    </a:lnT>
                    <a:lnB>
                      <a:noFill/>
                    </a:lnB>
                    <a:solidFill>
                      <a:schemeClr val="accent5">
                        <a:lumMod val="50000"/>
                      </a:schemeClr>
                    </a:solidFill>
                  </a:tcPr>
                </a:tc>
              </a:tr>
              <a:tr h="393095">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5119" marR="15119" marT="15119" marB="15119"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La lectura tiene una gran importancia en el proceso de desarrollo y maduración de los niños; es llamada la ‘gimnasia mental’, pues la mente es ejercitada mediante la lectura. Sin embargo, muchos padres de familia han descuidado la formación de este hábito en sus hijos. ¡Aprende cómo puedes inculcarlo en tus hijos!</a:t>
                      </a:r>
                      <a:endParaRPr lang="es-MX" sz="1100" dirty="0">
                        <a:latin typeface="Times New Roman"/>
                        <a:ea typeface="Times New Roman"/>
                        <a:cs typeface="Times New Roman"/>
                      </a:endParaRPr>
                    </a:p>
                  </a:txBody>
                  <a:tcPr marL="15119" marR="15119" marT="15119" marB="15119" anchor="ctr">
                    <a:lnL>
                      <a:noFill/>
                    </a:lnL>
                    <a:lnR>
                      <a:noFill/>
                    </a:lnR>
                    <a:lnT>
                      <a:noFill/>
                    </a:lnT>
                    <a:lnB>
                      <a:noFill/>
                    </a:lnB>
                    <a:solidFill>
                      <a:srgbClr val="FFFFFF"/>
                    </a:solidFill>
                  </a:tcPr>
                </a:tc>
              </a:tr>
            </a:tbl>
          </a:graphicData>
        </a:graphic>
      </p:graphicFrame>
    </p:spTree>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nvGraphicFramePr>
        <p:xfrm>
          <a:off x="1144588" y="1508145"/>
          <a:ext cx="7634287" cy="5296820"/>
        </p:xfrm>
        <a:graphic>
          <a:graphicData uri="http://schemas.openxmlformats.org/drawingml/2006/table">
            <a:tbl>
              <a:tblPr/>
              <a:tblGrid>
                <a:gridCol w="656315"/>
                <a:gridCol w="6977972"/>
              </a:tblGrid>
              <a:tr h="240044">
                <a:tc>
                  <a:txBody>
                    <a:bodyPr/>
                    <a:lstStyle/>
                    <a:p>
                      <a:pPr algn="ctr">
                        <a:spcAft>
                          <a:spcPts val="0"/>
                        </a:spcAft>
                      </a:pPr>
                      <a:r>
                        <a:rPr lang="es-ES" sz="1100" b="1" dirty="0">
                          <a:solidFill>
                            <a:srgbClr val="FFFFFF"/>
                          </a:solidFill>
                          <a:latin typeface="Arial Narrow"/>
                          <a:ea typeface="Times New Roman"/>
                          <a:cs typeface="Arial"/>
                        </a:rPr>
                        <a:t>0189</a:t>
                      </a:r>
                      <a:endParaRPr lang="es-MX" sz="1100" dirty="0">
                        <a:latin typeface="Times New Roman"/>
                        <a:ea typeface="Times New Roman"/>
                        <a:cs typeface="Times New Roman"/>
                      </a:endParaRPr>
                    </a:p>
                  </a:txBody>
                  <a:tcPr marL="13956" marR="13956" marT="13956" marB="13956"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CÓMO TUS HIJOS PUEDEN TENER ÉXITO EN SU DESEMPEÑO ACADÉMICO II: “Escribir para leer, aprendiendo a escribir”</a:t>
                      </a:r>
                      <a:endParaRPr lang="es-MX" sz="1100" dirty="0">
                        <a:latin typeface="Times New Roman"/>
                        <a:ea typeface="Times New Roman"/>
                        <a:cs typeface="Times New Roman"/>
                      </a:endParaRPr>
                    </a:p>
                  </a:txBody>
                  <a:tcPr marL="13956" marR="13956" marT="13956" marB="13956" anchor="ctr">
                    <a:lnL>
                      <a:noFill/>
                    </a:lnL>
                    <a:lnR>
                      <a:noFill/>
                    </a:lnR>
                    <a:lnT>
                      <a:noFill/>
                    </a:lnT>
                    <a:lnB>
                      <a:noFill/>
                    </a:lnB>
                    <a:solidFill>
                      <a:schemeClr val="accent5">
                        <a:lumMod val="50000"/>
                      </a:schemeClr>
                    </a:solidFill>
                  </a:tcPr>
                </a:tc>
              </a:tr>
              <a:tr h="362857">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3956" marR="13956" marT="13956" marB="13956"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Al igual que la lectura, la escritura es muy importante en el desarrollo del cerebro de nuestros niños y en su desempeño académico. En este programa exploraremos los beneficios de desarrollar esta habilidad, así como algunas estrategias que los padres pueden implementar con sus hijos.</a:t>
                      </a:r>
                      <a:endParaRPr lang="es-MX" sz="1100" dirty="0">
                        <a:latin typeface="Times New Roman"/>
                        <a:ea typeface="Times New Roman"/>
                        <a:cs typeface="Times New Roman"/>
                      </a:endParaRPr>
                    </a:p>
                  </a:txBody>
                  <a:tcPr marL="13956" marR="13956" marT="13956" marB="13956" anchor="ctr">
                    <a:lnL>
                      <a:noFill/>
                    </a:lnL>
                    <a:lnR>
                      <a:noFill/>
                    </a:lnR>
                    <a:lnT>
                      <a:noFill/>
                    </a:lnT>
                    <a:lnB>
                      <a:noFill/>
                    </a:lnB>
                    <a:solidFill>
                      <a:srgbClr val="FFFFFF"/>
                    </a:solidFill>
                  </a:tcPr>
                </a:tc>
              </a:tr>
              <a:tr h="139560">
                <a:tc>
                  <a:txBody>
                    <a:bodyPr/>
                    <a:lstStyle/>
                    <a:p>
                      <a:pPr algn="ctr">
                        <a:spcAft>
                          <a:spcPts val="0"/>
                        </a:spcAft>
                      </a:pPr>
                      <a:r>
                        <a:rPr lang="es-ES" sz="1100" b="1">
                          <a:solidFill>
                            <a:srgbClr val="FFFFFF"/>
                          </a:solidFill>
                          <a:latin typeface="Arial Narrow"/>
                          <a:ea typeface="Times New Roman"/>
                          <a:cs typeface="Arial"/>
                        </a:rPr>
                        <a:t>0190</a:t>
                      </a:r>
                      <a:endParaRPr lang="es-MX" sz="1100">
                        <a:latin typeface="Times New Roman"/>
                        <a:ea typeface="Times New Roman"/>
                        <a:cs typeface="Times New Roman"/>
                      </a:endParaRPr>
                    </a:p>
                  </a:txBody>
                  <a:tcPr marL="13956" marR="13956" marT="13956" marB="13956"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LOS JÓVENES Y EL AUTOMÓVIL </a:t>
                      </a:r>
                      <a:endParaRPr lang="es-MX" sz="1100" dirty="0">
                        <a:latin typeface="Times New Roman"/>
                        <a:ea typeface="Times New Roman"/>
                        <a:cs typeface="Times New Roman"/>
                      </a:endParaRPr>
                    </a:p>
                  </a:txBody>
                  <a:tcPr marL="13956" marR="13956" marT="13956" marB="13956" anchor="ctr">
                    <a:lnL>
                      <a:noFill/>
                    </a:lnL>
                    <a:lnR>
                      <a:noFill/>
                    </a:lnR>
                    <a:lnT>
                      <a:noFill/>
                    </a:lnT>
                    <a:lnB>
                      <a:noFill/>
                    </a:lnB>
                    <a:solidFill>
                      <a:schemeClr val="accent5">
                        <a:lumMod val="50000"/>
                      </a:schemeClr>
                    </a:solidFill>
                  </a:tcPr>
                </a:tc>
              </a:tr>
              <a:tr h="362857">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3956" marR="13956" marT="13956" marB="13956"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Cada día se incrementa el número de adolescentes que comienzan a conducir un automóvil y con ello, aumenta también el riesgo de que sufran un accidente vehicular, ya que cerca del 40% de las muertes de adolescentes entre 16 y 19 años, son ocasionadas por accidentes automovilísticos. ¿Cuál es el papel de nosotros, como padres?</a:t>
                      </a:r>
                      <a:endParaRPr lang="es-MX" sz="1100" dirty="0">
                        <a:latin typeface="Times New Roman"/>
                        <a:ea typeface="Times New Roman"/>
                        <a:cs typeface="Times New Roman"/>
                      </a:endParaRPr>
                    </a:p>
                  </a:txBody>
                  <a:tcPr marL="13956" marR="13956" marT="13956" marB="13956" anchor="ctr">
                    <a:lnL>
                      <a:noFill/>
                    </a:lnL>
                    <a:lnR>
                      <a:noFill/>
                    </a:lnR>
                    <a:lnT>
                      <a:noFill/>
                    </a:lnT>
                    <a:lnB>
                      <a:noFill/>
                    </a:lnB>
                    <a:solidFill>
                      <a:srgbClr val="FFFFFF"/>
                    </a:solidFill>
                  </a:tcPr>
                </a:tc>
              </a:tr>
              <a:tr h="139560">
                <a:tc>
                  <a:txBody>
                    <a:bodyPr/>
                    <a:lstStyle/>
                    <a:p>
                      <a:pPr algn="ctr">
                        <a:spcAft>
                          <a:spcPts val="0"/>
                        </a:spcAft>
                      </a:pPr>
                      <a:r>
                        <a:rPr lang="es-ES" sz="1100" b="1">
                          <a:solidFill>
                            <a:srgbClr val="FFFFFF"/>
                          </a:solidFill>
                          <a:latin typeface="Arial Narrow"/>
                          <a:ea typeface="Times New Roman"/>
                          <a:cs typeface="Arial"/>
                        </a:rPr>
                        <a:t>0191</a:t>
                      </a:r>
                      <a:endParaRPr lang="es-MX" sz="1100">
                        <a:latin typeface="Times New Roman"/>
                        <a:ea typeface="Times New Roman"/>
                        <a:cs typeface="Times New Roman"/>
                      </a:endParaRPr>
                    </a:p>
                  </a:txBody>
                  <a:tcPr marL="13956" marR="13956" marT="13956" marB="13956"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CINCO PASOS PARA COMBATIR EL ESTRÉS </a:t>
                      </a:r>
                      <a:endParaRPr lang="es-MX" sz="1100" dirty="0">
                        <a:latin typeface="Times New Roman"/>
                        <a:ea typeface="Times New Roman"/>
                        <a:cs typeface="Times New Roman"/>
                      </a:endParaRPr>
                    </a:p>
                  </a:txBody>
                  <a:tcPr marL="13956" marR="13956" marT="13956" marB="13956" anchor="ctr">
                    <a:lnL>
                      <a:noFill/>
                    </a:lnL>
                    <a:lnR>
                      <a:noFill/>
                    </a:lnR>
                    <a:lnT>
                      <a:noFill/>
                    </a:lnT>
                    <a:lnB>
                      <a:noFill/>
                    </a:lnB>
                    <a:solidFill>
                      <a:schemeClr val="accent5">
                        <a:lumMod val="50000"/>
                      </a:schemeClr>
                    </a:solidFill>
                  </a:tcPr>
                </a:tc>
              </a:tr>
              <a:tr h="474505">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3956" marR="13956" marT="13956" marB="13956"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El estrés es la respuesta de nuestro cuerpo a un peligro o algo que lo pone en alerta y se asocia con la aparición de enfermedades como la depresión y la ansiedad. Además también afecta la memoria y concentración y provoca mayor riesgo de enfermedades; sin embargo, la mejor manera de tratar con el estrés es tener el valor de enfrentar las cosas y llevar un estilo de vida saludable.</a:t>
                      </a:r>
                      <a:endParaRPr lang="es-MX" sz="1100">
                        <a:latin typeface="Times New Roman"/>
                        <a:ea typeface="Times New Roman"/>
                        <a:cs typeface="Times New Roman"/>
                      </a:endParaRPr>
                    </a:p>
                  </a:txBody>
                  <a:tcPr marL="13956" marR="13956" marT="13956" marB="13956" anchor="ctr">
                    <a:lnL>
                      <a:noFill/>
                    </a:lnL>
                    <a:lnR>
                      <a:noFill/>
                    </a:lnR>
                    <a:lnT>
                      <a:noFill/>
                    </a:lnT>
                    <a:lnB>
                      <a:noFill/>
                    </a:lnB>
                    <a:solidFill>
                      <a:srgbClr val="FFFFFF"/>
                    </a:solidFill>
                  </a:tcPr>
                </a:tc>
              </a:tr>
              <a:tr h="139560">
                <a:tc>
                  <a:txBody>
                    <a:bodyPr/>
                    <a:lstStyle/>
                    <a:p>
                      <a:pPr algn="ctr">
                        <a:spcAft>
                          <a:spcPts val="0"/>
                        </a:spcAft>
                      </a:pPr>
                      <a:r>
                        <a:rPr lang="es-ES" sz="1100" b="1">
                          <a:solidFill>
                            <a:srgbClr val="FFFFFF"/>
                          </a:solidFill>
                          <a:latin typeface="Arial Narrow"/>
                          <a:ea typeface="Times New Roman"/>
                          <a:cs typeface="Arial"/>
                        </a:rPr>
                        <a:t>0192</a:t>
                      </a:r>
                      <a:endParaRPr lang="es-MX" sz="1100">
                        <a:latin typeface="Times New Roman"/>
                        <a:ea typeface="Times New Roman"/>
                        <a:cs typeface="Times New Roman"/>
                      </a:endParaRPr>
                    </a:p>
                  </a:txBody>
                  <a:tcPr marL="13956" marR="13956" marT="13956" marB="13956"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EL PAPEL DE LOS PADRES EN </a:t>
                      </a:r>
                      <a:r>
                        <a:rPr lang="es-ES" sz="1100" b="1" dirty="0" smtClean="0">
                          <a:solidFill>
                            <a:srgbClr val="FFFFFF"/>
                          </a:solidFill>
                          <a:latin typeface="Arial Narrow"/>
                          <a:ea typeface="Times New Roman"/>
                          <a:cs typeface="Arial"/>
                        </a:rPr>
                        <a:t> LA EDUCACIÓN DE LOS </a:t>
                      </a:r>
                      <a:r>
                        <a:rPr lang="es-ES" sz="1100" b="1" dirty="0">
                          <a:solidFill>
                            <a:srgbClr val="FFFFFF"/>
                          </a:solidFill>
                          <a:latin typeface="Arial Narrow"/>
                          <a:ea typeface="Times New Roman"/>
                          <a:cs typeface="Arial"/>
                        </a:rPr>
                        <a:t>HIJOS I</a:t>
                      </a:r>
                      <a:endParaRPr lang="es-MX" sz="1100" dirty="0">
                        <a:latin typeface="Times New Roman"/>
                        <a:ea typeface="Times New Roman"/>
                        <a:cs typeface="Times New Roman"/>
                      </a:endParaRPr>
                    </a:p>
                  </a:txBody>
                  <a:tcPr marL="13956" marR="13956" marT="13956" marB="13956" anchor="ctr">
                    <a:lnL>
                      <a:noFill/>
                    </a:lnL>
                    <a:lnR>
                      <a:noFill/>
                    </a:lnR>
                    <a:lnT>
                      <a:noFill/>
                    </a:lnT>
                    <a:lnB>
                      <a:noFill/>
                    </a:lnB>
                    <a:solidFill>
                      <a:schemeClr val="accent5">
                        <a:lumMod val="50000"/>
                      </a:schemeClr>
                    </a:solidFill>
                  </a:tcPr>
                </a:tc>
              </a:tr>
              <a:tr h="362857">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3956" marR="13956" marT="13956" marB="13956"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Debemos tener presente que lo que no aprenden los hijos en casa, en ninguna otra parte se les enseñará, por lo que debemos ser los principales maestros de nuestros hijos. Este programa contiene una enseñanza muy práctica que ayudará a todos los padres de familia deseosos de preparar a sus hijos para triunfar en el futuro.</a:t>
                      </a:r>
                      <a:endParaRPr lang="es-MX" sz="1100">
                        <a:latin typeface="Times New Roman"/>
                        <a:ea typeface="Times New Roman"/>
                        <a:cs typeface="Times New Roman"/>
                      </a:endParaRPr>
                    </a:p>
                  </a:txBody>
                  <a:tcPr marL="13956" marR="13956" marT="13956" marB="13956" anchor="ctr">
                    <a:lnL>
                      <a:noFill/>
                    </a:lnL>
                    <a:lnR>
                      <a:noFill/>
                    </a:lnR>
                    <a:lnT>
                      <a:noFill/>
                    </a:lnT>
                    <a:lnB>
                      <a:noFill/>
                    </a:lnB>
                    <a:solidFill>
                      <a:srgbClr val="FFFFFF"/>
                    </a:solidFill>
                  </a:tcPr>
                </a:tc>
              </a:tr>
              <a:tr h="139560">
                <a:tc>
                  <a:txBody>
                    <a:bodyPr/>
                    <a:lstStyle/>
                    <a:p>
                      <a:pPr algn="ctr">
                        <a:spcAft>
                          <a:spcPts val="0"/>
                        </a:spcAft>
                      </a:pPr>
                      <a:r>
                        <a:rPr lang="es-ES" sz="1100" b="1">
                          <a:solidFill>
                            <a:srgbClr val="FFFFFF"/>
                          </a:solidFill>
                          <a:latin typeface="Arial Narrow"/>
                          <a:ea typeface="Times New Roman"/>
                          <a:cs typeface="Arial"/>
                        </a:rPr>
                        <a:t>0193</a:t>
                      </a:r>
                      <a:endParaRPr lang="es-MX" sz="1100">
                        <a:latin typeface="Times New Roman"/>
                        <a:ea typeface="Times New Roman"/>
                        <a:cs typeface="Times New Roman"/>
                      </a:endParaRPr>
                    </a:p>
                  </a:txBody>
                  <a:tcPr marL="13956" marR="13956" marT="13956" marB="13956"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EL PAPEL DE LOS PADRES EN </a:t>
                      </a:r>
                      <a:r>
                        <a:rPr lang="es-ES" sz="1100" b="1" dirty="0" smtClean="0">
                          <a:solidFill>
                            <a:srgbClr val="FFFFFF"/>
                          </a:solidFill>
                          <a:latin typeface="Arial Narrow"/>
                          <a:ea typeface="Times New Roman"/>
                          <a:cs typeface="Arial"/>
                        </a:rPr>
                        <a:t> LA EDUCACIÓN</a:t>
                      </a:r>
                      <a:r>
                        <a:rPr lang="es-ES" sz="1100" b="1" baseline="0" dirty="0" smtClean="0">
                          <a:solidFill>
                            <a:srgbClr val="FFFFFF"/>
                          </a:solidFill>
                          <a:latin typeface="Arial Narrow"/>
                          <a:ea typeface="Times New Roman"/>
                          <a:cs typeface="Arial"/>
                        </a:rPr>
                        <a:t> DE </a:t>
                      </a:r>
                      <a:r>
                        <a:rPr lang="es-ES" sz="1100" b="1" dirty="0" smtClean="0">
                          <a:solidFill>
                            <a:srgbClr val="FFFFFF"/>
                          </a:solidFill>
                          <a:latin typeface="Arial Narrow"/>
                          <a:ea typeface="Times New Roman"/>
                          <a:cs typeface="Arial"/>
                        </a:rPr>
                        <a:t>LOS </a:t>
                      </a:r>
                      <a:r>
                        <a:rPr lang="es-ES" sz="1100" b="1" dirty="0">
                          <a:solidFill>
                            <a:srgbClr val="FFFFFF"/>
                          </a:solidFill>
                          <a:latin typeface="Arial Narrow"/>
                          <a:ea typeface="Times New Roman"/>
                          <a:cs typeface="Arial"/>
                        </a:rPr>
                        <a:t>HIJOS II </a:t>
                      </a:r>
                      <a:endParaRPr lang="es-MX" sz="1100" dirty="0">
                        <a:latin typeface="Times New Roman"/>
                        <a:ea typeface="Times New Roman"/>
                        <a:cs typeface="Times New Roman"/>
                      </a:endParaRPr>
                    </a:p>
                  </a:txBody>
                  <a:tcPr marL="13956" marR="13956" marT="13956" marB="13956" anchor="ctr">
                    <a:lnL>
                      <a:noFill/>
                    </a:lnL>
                    <a:lnR>
                      <a:noFill/>
                    </a:lnR>
                    <a:lnT>
                      <a:noFill/>
                    </a:lnT>
                    <a:lnB>
                      <a:noFill/>
                    </a:lnB>
                    <a:solidFill>
                      <a:schemeClr val="accent5">
                        <a:lumMod val="50000"/>
                      </a:schemeClr>
                    </a:solidFill>
                  </a:tcPr>
                </a:tc>
              </a:tr>
              <a:tr h="474505">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3956" marR="13956" marT="13956" marB="13956"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La mejor escuela de la vida es el ejemplo de los padres, ya que los hijos toman más en cuenta sus acciones que sus enseñanzas; su misión es comprender, orientar, amar, incentivar y hacer sentir seguros a sus hijos para que puedan afirmarse en la vida. ¿Quieres ser un padre responsable y comprometido con la educación de tus hijos? Aprende cuál es el papel que debes desempeñar y cómo llevarlo a cabo, para poder convertirte en el padre que tus hijos necesitan.</a:t>
                      </a:r>
                      <a:endParaRPr lang="es-MX" sz="1100" dirty="0">
                        <a:latin typeface="Times New Roman"/>
                        <a:ea typeface="Times New Roman"/>
                        <a:cs typeface="Times New Roman"/>
                      </a:endParaRPr>
                    </a:p>
                  </a:txBody>
                  <a:tcPr marL="13956" marR="13956" marT="13956" marB="13956" anchor="ctr">
                    <a:lnL>
                      <a:noFill/>
                    </a:lnL>
                    <a:lnR>
                      <a:noFill/>
                    </a:lnR>
                    <a:lnT>
                      <a:noFill/>
                    </a:lnT>
                    <a:lnB>
                      <a:noFill/>
                    </a:lnB>
                    <a:solidFill>
                      <a:srgbClr val="FFFFFF"/>
                    </a:solidFill>
                  </a:tcPr>
                </a:tc>
              </a:tr>
              <a:tr h="139560">
                <a:tc>
                  <a:txBody>
                    <a:bodyPr/>
                    <a:lstStyle/>
                    <a:p>
                      <a:pPr algn="ctr">
                        <a:spcAft>
                          <a:spcPts val="0"/>
                        </a:spcAft>
                      </a:pPr>
                      <a:r>
                        <a:rPr lang="es-ES" sz="1100" b="1">
                          <a:solidFill>
                            <a:srgbClr val="FFFFFF"/>
                          </a:solidFill>
                          <a:latin typeface="Arial Narrow"/>
                          <a:ea typeface="Times New Roman"/>
                          <a:cs typeface="Arial"/>
                        </a:rPr>
                        <a:t>0194</a:t>
                      </a:r>
                      <a:endParaRPr lang="es-MX" sz="1100">
                        <a:latin typeface="Times New Roman"/>
                        <a:ea typeface="Times New Roman"/>
                        <a:cs typeface="Times New Roman"/>
                      </a:endParaRPr>
                    </a:p>
                  </a:txBody>
                  <a:tcPr marL="13956" marR="13956" marT="13956" marB="13956"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¿QUÉ ES SER UN VERDADERO HOMBRE?</a:t>
                      </a:r>
                      <a:endParaRPr lang="es-MX" sz="1100" dirty="0">
                        <a:latin typeface="Times New Roman"/>
                        <a:ea typeface="Times New Roman"/>
                        <a:cs typeface="Times New Roman"/>
                      </a:endParaRPr>
                    </a:p>
                  </a:txBody>
                  <a:tcPr marL="13956" marR="13956" marT="13956" marB="13956" anchor="ctr">
                    <a:lnL>
                      <a:noFill/>
                    </a:lnL>
                    <a:lnR>
                      <a:noFill/>
                    </a:lnR>
                    <a:lnT>
                      <a:noFill/>
                    </a:lnT>
                    <a:lnB>
                      <a:noFill/>
                    </a:lnB>
                    <a:solidFill>
                      <a:schemeClr val="accent5">
                        <a:lumMod val="50000"/>
                      </a:schemeClr>
                    </a:solidFill>
                  </a:tcPr>
                </a:tc>
              </a:tr>
              <a:tr h="474505">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3956" marR="13956" marT="13956" marB="13956"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El concepto de ‘hombre’ y ‘masculinidad’ están sumamente mal entendidos en la actualidad, de tal manera que comúnmente se les asocia con fuerza física y poder; pero si reflexionamos más profundamente en su significado nos daremos cuenta que ser hombre va más allá de ser, simplemente, un varón. Ser hombre es ser la base y cimiento de una familia y, por lo tanto, de la sociedad.</a:t>
                      </a:r>
                      <a:endParaRPr lang="es-MX" sz="1100" dirty="0">
                        <a:latin typeface="Times New Roman"/>
                        <a:ea typeface="Times New Roman"/>
                        <a:cs typeface="Times New Roman"/>
                      </a:endParaRPr>
                    </a:p>
                  </a:txBody>
                  <a:tcPr marL="13956" marR="13956" marT="13956" marB="13956" anchor="ctr">
                    <a:lnL>
                      <a:noFill/>
                    </a:lnL>
                    <a:lnR>
                      <a:noFill/>
                    </a:lnR>
                    <a:lnT>
                      <a:noFill/>
                    </a:lnT>
                    <a:lnB>
                      <a:noFill/>
                    </a:lnB>
                    <a:solidFill>
                      <a:srgbClr val="FFFFFF"/>
                    </a:solidFill>
                  </a:tcPr>
                </a:tc>
              </a:tr>
              <a:tr h="139560">
                <a:tc>
                  <a:txBody>
                    <a:bodyPr/>
                    <a:lstStyle/>
                    <a:p>
                      <a:pPr algn="ctr">
                        <a:spcAft>
                          <a:spcPts val="0"/>
                        </a:spcAft>
                      </a:pPr>
                      <a:r>
                        <a:rPr lang="es-ES" sz="1100" b="1">
                          <a:solidFill>
                            <a:srgbClr val="FFFFFF"/>
                          </a:solidFill>
                          <a:latin typeface="Arial Narrow"/>
                          <a:ea typeface="Times New Roman"/>
                          <a:cs typeface="Arial"/>
                        </a:rPr>
                        <a:t>0195</a:t>
                      </a:r>
                      <a:endParaRPr lang="es-MX" sz="1100">
                        <a:latin typeface="Times New Roman"/>
                        <a:ea typeface="Times New Roman"/>
                        <a:cs typeface="Times New Roman"/>
                      </a:endParaRPr>
                    </a:p>
                  </a:txBody>
                  <a:tcPr marL="13956" marR="13956" marT="13956" marB="13956"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¿HAY UN HOMBRE EN CASA? I </a:t>
                      </a:r>
                      <a:endParaRPr lang="es-MX" sz="1100" dirty="0">
                        <a:latin typeface="Times New Roman"/>
                        <a:ea typeface="Times New Roman"/>
                        <a:cs typeface="Times New Roman"/>
                      </a:endParaRPr>
                    </a:p>
                  </a:txBody>
                  <a:tcPr marL="13956" marR="13956" marT="13956" marB="13956" anchor="ctr">
                    <a:lnL>
                      <a:noFill/>
                    </a:lnL>
                    <a:lnR>
                      <a:noFill/>
                    </a:lnR>
                    <a:lnT>
                      <a:noFill/>
                    </a:lnT>
                    <a:lnB>
                      <a:noFill/>
                    </a:lnB>
                    <a:solidFill>
                      <a:schemeClr val="accent5">
                        <a:lumMod val="50000"/>
                      </a:schemeClr>
                    </a:solidFill>
                  </a:tcPr>
                </a:tc>
              </a:tr>
              <a:tr h="474505">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3956" marR="13956" marT="13956" marB="13956"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Las diferencias entre hombre y mujer no sólo son fisiológicas, sino también psicológicas, por lo que difieren en la forma de interactuar con sus hijos; sin embargo, ambos se complementan mutuamente y son necesarios, cultural y biológicamente, para el desarrollo óptimo de los hijos. Pero, ¿cuál es el verdadero papel del hombre en el </a:t>
                      </a:r>
                      <a:r>
                        <a:rPr lang="es-ES" sz="1100" dirty="0" smtClean="0">
                          <a:solidFill>
                            <a:srgbClr val="000000"/>
                          </a:solidFill>
                          <a:latin typeface="Arial Narrow"/>
                          <a:ea typeface="Times New Roman"/>
                          <a:cs typeface="Arial"/>
                        </a:rPr>
                        <a:t>hogar?</a:t>
                      </a:r>
                      <a:endParaRPr lang="es-MX" sz="1100" dirty="0">
                        <a:latin typeface="Times New Roman"/>
                        <a:ea typeface="Times New Roman"/>
                        <a:cs typeface="Times New Roman"/>
                      </a:endParaRPr>
                    </a:p>
                  </a:txBody>
                  <a:tcPr marL="13956" marR="13956" marT="13956" marB="13956" anchor="ctr">
                    <a:lnL>
                      <a:noFill/>
                    </a:lnL>
                    <a:lnR>
                      <a:noFill/>
                    </a:lnR>
                    <a:lnT>
                      <a:noFill/>
                    </a:lnT>
                    <a:lnB>
                      <a:noFill/>
                    </a:lnB>
                    <a:solidFill>
                      <a:srgbClr val="FFFFFF"/>
                    </a:solidFill>
                  </a:tcPr>
                </a:tc>
              </a:tr>
            </a:tbl>
          </a:graphicData>
        </a:graphic>
      </p:graphicFrame>
    </p:spTree>
  </p:cSld>
  <p:clrMapOvr>
    <a:masterClrMapping/>
  </p:clrMapOvr>
  <p:transition>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nvGraphicFramePr>
        <p:xfrm>
          <a:off x="1144588" y="1503167"/>
          <a:ext cx="7634287" cy="5027952"/>
        </p:xfrm>
        <a:graphic>
          <a:graphicData uri="http://schemas.openxmlformats.org/drawingml/2006/table">
            <a:tbl>
              <a:tblPr/>
              <a:tblGrid>
                <a:gridCol w="656313"/>
                <a:gridCol w="6977974"/>
              </a:tblGrid>
              <a:tr h="139178">
                <a:tc>
                  <a:txBody>
                    <a:bodyPr/>
                    <a:lstStyle/>
                    <a:p>
                      <a:pPr algn="ctr">
                        <a:spcAft>
                          <a:spcPts val="0"/>
                        </a:spcAft>
                      </a:pPr>
                      <a:r>
                        <a:rPr lang="es-ES" sz="1100" b="1" dirty="0">
                          <a:solidFill>
                            <a:srgbClr val="FFFFFF"/>
                          </a:solidFill>
                          <a:latin typeface="Arial Narrow"/>
                          <a:ea typeface="Times New Roman"/>
                          <a:cs typeface="Arial"/>
                        </a:rPr>
                        <a:t>0196</a:t>
                      </a:r>
                      <a:endParaRPr lang="es-MX" sz="1100" dirty="0">
                        <a:latin typeface="Times New Roman"/>
                        <a:ea typeface="Times New Roman"/>
                        <a:cs typeface="Times New Roman"/>
                      </a:endParaRPr>
                    </a:p>
                  </a:txBody>
                  <a:tcPr marL="13918" marR="13918" marT="13918" marB="13918"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¿HAY UN HOMBRE EN CASA? II</a:t>
                      </a:r>
                      <a:endParaRPr lang="es-MX" sz="1100" dirty="0">
                        <a:latin typeface="Times New Roman"/>
                        <a:ea typeface="Times New Roman"/>
                        <a:cs typeface="Times New Roman"/>
                      </a:endParaRPr>
                    </a:p>
                  </a:txBody>
                  <a:tcPr marL="13918" marR="13918" marT="13918" marB="13918" anchor="ctr">
                    <a:lnL>
                      <a:noFill/>
                    </a:lnL>
                    <a:lnR>
                      <a:noFill/>
                    </a:lnR>
                    <a:lnT>
                      <a:noFill/>
                    </a:lnT>
                    <a:lnB>
                      <a:noFill/>
                    </a:lnB>
                    <a:solidFill>
                      <a:schemeClr val="accent5">
                        <a:lumMod val="50000"/>
                      </a:schemeClr>
                    </a:solidFill>
                  </a:tcPr>
                </a:tc>
              </a:tr>
              <a:tr h="473205">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3918" marR="13918" marT="13918" marB="13918"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El verdadero hombre y padre de familia es fuerte como el acero al enfrentar sus responsabilidades, pero con la suavidad del terciopelo en el trato con su familia. Cuando el padre está en el lugar que le corresponde y cumple con sus responsabilidades, la familia progresa, pero cuando no lo está, ésta sufre; su función principal es dar instrucción a sus hijos, por medio de esto se construye la vida, se forma y se educa.</a:t>
                      </a:r>
                      <a:endParaRPr lang="es-MX" sz="1100">
                        <a:latin typeface="Times New Roman"/>
                        <a:ea typeface="Times New Roman"/>
                        <a:cs typeface="Times New Roman"/>
                      </a:endParaRPr>
                    </a:p>
                  </a:txBody>
                  <a:tcPr marL="13918" marR="13918" marT="13918" marB="13918" anchor="ctr">
                    <a:lnL>
                      <a:noFill/>
                    </a:lnL>
                    <a:lnR>
                      <a:noFill/>
                    </a:lnR>
                    <a:lnT>
                      <a:noFill/>
                    </a:lnT>
                    <a:lnB>
                      <a:noFill/>
                    </a:lnB>
                    <a:solidFill>
                      <a:srgbClr val="FFFFFF"/>
                    </a:solidFill>
                  </a:tcPr>
                </a:tc>
              </a:tr>
              <a:tr h="139178">
                <a:tc>
                  <a:txBody>
                    <a:bodyPr/>
                    <a:lstStyle/>
                    <a:p>
                      <a:pPr algn="ctr">
                        <a:spcAft>
                          <a:spcPts val="0"/>
                        </a:spcAft>
                      </a:pPr>
                      <a:r>
                        <a:rPr lang="es-ES" sz="1100" b="1">
                          <a:solidFill>
                            <a:srgbClr val="FFFFFF"/>
                          </a:solidFill>
                          <a:latin typeface="Arial Narrow"/>
                          <a:ea typeface="Times New Roman"/>
                          <a:cs typeface="Arial"/>
                        </a:rPr>
                        <a:t>0197</a:t>
                      </a:r>
                      <a:endParaRPr lang="es-MX" sz="1100">
                        <a:latin typeface="Times New Roman"/>
                        <a:ea typeface="Times New Roman"/>
                        <a:cs typeface="Times New Roman"/>
                      </a:endParaRPr>
                    </a:p>
                  </a:txBody>
                  <a:tcPr marL="13918" marR="13918" marT="13918" marB="13918"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LOS ADOLESCENTES Y </a:t>
                      </a:r>
                      <a:r>
                        <a:rPr lang="es-ES" sz="1100" b="1" dirty="0" smtClean="0">
                          <a:solidFill>
                            <a:srgbClr val="FFFFFF"/>
                          </a:solidFill>
                          <a:latin typeface="Arial Narrow"/>
                          <a:ea typeface="Times New Roman"/>
                          <a:cs typeface="Arial"/>
                        </a:rPr>
                        <a:t> LA PRESIÓN GRUPAL: </a:t>
                      </a:r>
                      <a:r>
                        <a:rPr lang="es-ES" sz="1100" b="1" dirty="0">
                          <a:solidFill>
                            <a:srgbClr val="FFFFFF"/>
                          </a:solidFill>
                          <a:latin typeface="Arial Narrow"/>
                          <a:ea typeface="Times New Roman"/>
                          <a:cs typeface="Arial"/>
                        </a:rPr>
                        <a:t>“Acerquémonos a nuestros hijos”</a:t>
                      </a:r>
                      <a:endParaRPr lang="es-MX" sz="1100" dirty="0">
                        <a:latin typeface="Times New Roman"/>
                        <a:ea typeface="Times New Roman"/>
                        <a:cs typeface="Times New Roman"/>
                      </a:endParaRPr>
                    </a:p>
                  </a:txBody>
                  <a:tcPr marL="13918" marR="13918" marT="13918" marB="13918" anchor="ctr">
                    <a:lnL>
                      <a:noFill/>
                    </a:lnL>
                    <a:lnR>
                      <a:noFill/>
                    </a:lnR>
                    <a:lnT>
                      <a:noFill/>
                    </a:lnT>
                    <a:lnB>
                      <a:noFill/>
                    </a:lnB>
                    <a:solidFill>
                      <a:schemeClr val="accent5">
                        <a:lumMod val="50000"/>
                      </a:schemeClr>
                    </a:solidFill>
                  </a:tcPr>
                </a:tc>
              </a:tr>
              <a:tr h="473205">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3918" marR="13918" marT="13918" marB="13918"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¿Quieres saber qué es la presión grupal y de qué manera afecta a tus hijos adolescentes? La baja autoestima y la falta de seguridad en sí mismos son algunos de los factores que hacen a tu hijo más influenciable a las malas compañías, en una búsqueda por aceptación; sin embargo, esto se puede prevenir desde el hogar. ¿Cómo hacerlo? No te pierdas esta interesante entrevista a una especialista en educación y consejera de jóvenes en crisis.</a:t>
                      </a:r>
                      <a:endParaRPr lang="es-MX" sz="1100">
                        <a:latin typeface="Times New Roman"/>
                        <a:ea typeface="Times New Roman"/>
                        <a:cs typeface="Times New Roman"/>
                      </a:endParaRPr>
                    </a:p>
                  </a:txBody>
                  <a:tcPr marL="13918" marR="13918" marT="13918" marB="13918" anchor="ctr">
                    <a:lnL>
                      <a:noFill/>
                    </a:lnL>
                    <a:lnR>
                      <a:noFill/>
                    </a:lnR>
                    <a:lnT>
                      <a:noFill/>
                    </a:lnT>
                    <a:lnB>
                      <a:noFill/>
                    </a:lnB>
                    <a:solidFill>
                      <a:srgbClr val="FFFFFF"/>
                    </a:solidFill>
                  </a:tcPr>
                </a:tc>
              </a:tr>
              <a:tr h="139178">
                <a:tc>
                  <a:txBody>
                    <a:bodyPr/>
                    <a:lstStyle/>
                    <a:p>
                      <a:pPr algn="ctr">
                        <a:spcAft>
                          <a:spcPts val="0"/>
                        </a:spcAft>
                      </a:pPr>
                      <a:r>
                        <a:rPr lang="es-ES" sz="1100" b="1">
                          <a:solidFill>
                            <a:srgbClr val="FFFFFF"/>
                          </a:solidFill>
                          <a:latin typeface="Arial Narrow"/>
                          <a:ea typeface="Times New Roman"/>
                          <a:cs typeface="Arial"/>
                        </a:rPr>
                        <a:t>0198</a:t>
                      </a:r>
                      <a:endParaRPr lang="es-MX" sz="1100">
                        <a:latin typeface="Times New Roman"/>
                        <a:ea typeface="Times New Roman"/>
                        <a:cs typeface="Times New Roman"/>
                      </a:endParaRPr>
                    </a:p>
                  </a:txBody>
                  <a:tcPr marL="13918" marR="13918" marT="13918" marB="13918"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COMPORTAMIENTOS QUE DENOTAN CONFIANZA Y RESPONSABILIDAD EN NUESTROS ADOLESCENTES</a:t>
                      </a:r>
                      <a:endParaRPr lang="es-MX" sz="1100" dirty="0">
                        <a:latin typeface="Times New Roman"/>
                        <a:ea typeface="Times New Roman"/>
                        <a:cs typeface="Times New Roman"/>
                      </a:endParaRPr>
                    </a:p>
                  </a:txBody>
                  <a:tcPr marL="13918" marR="13918" marT="13918" marB="13918" anchor="ctr">
                    <a:lnL>
                      <a:noFill/>
                    </a:lnL>
                    <a:lnR>
                      <a:noFill/>
                    </a:lnR>
                    <a:lnT>
                      <a:noFill/>
                    </a:lnT>
                    <a:lnB>
                      <a:noFill/>
                    </a:lnB>
                    <a:solidFill>
                      <a:schemeClr val="accent5">
                        <a:lumMod val="50000"/>
                      </a:schemeClr>
                    </a:solidFill>
                  </a:tcPr>
                </a:tc>
              </a:tr>
              <a:tr h="361863">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3918" marR="13918" marT="13918" marB="13918"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Es una característica común en los adolescentes la falta de responsabilidad y disciplina para cumplir con sus obligaciones; sin embargo existen algunas situaciones a través de las cuales ellos pueden aprender ese comportamiento responsable que tanto deseamos los padres.</a:t>
                      </a:r>
                      <a:endParaRPr lang="es-MX" sz="1100">
                        <a:latin typeface="Times New Roman"/>
                        <a:ea typeface="Times New Roman"/>
                        <a:cs typeface="Times New Roman"/>
                      </a:endParaRPr>
                    </a:p>
                  </a:txBody>
                  <a:tcPr marL="13918" marR="13918" marT="13918" marB="13918" anchor="ctr">
                    <a:lnL>
                      <a:noFill/>
                    </a:lnL>
                    <a:lnR>
                      <a:noFill/>
                    </a:lnR>
                    <a:lnT>
                      <a:noFill/>
                    </a:lnT>
                    <a:lnB>
                      <a:noFill/>
                    </a:lnB>
                    <a:solidFill>
                      <a:srgbClr val="FFFFFF"/>
                    </a:solidFill>
                  </a:tcPr>
                </a:tc>
              </a:tr>
              <a:tr h="139178">
                <a:tc>
                  <a:txBody>
                    <a:bodyPr/>
                    <a:lstStyle/>
                    <a:p>
                      <a:pPr algn="ctr">
                        <a:spcAft>
                          <a:spcPts val="0"/>
                        </a:spcAft>
                      </a:pPr>
                      <a:r>
                        <a:rPr lang="es-ES" sz="1100" b="1">
                          <a:solidFill>
                            <a:srgbClr val="FFFFFF"/>
                          </a:solidFill>
                          <a:latin typeface="Arial Narrow"/>
                          <a:ea typeface="Times New Roman"/>
                          <a:cs typeface="Arial"/>
                        </a:rPr>
                        <a:t>0199</a:t>
                      </a:r>
                      <a:endParaRPr lang="es-MX" sz="1100">
                        <a:latin typeface="Times New Roman"/>
                        <a:ea typeface="Times New Roman"/>
                        <a:cs typeface="Times New Roman"/>
                      </a:endParaRPr>
                    </a:p>
                  </a:txBody>
                  <a:tcPr marL="13918" marR="13918" marT="13918" marB="13918"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CÓMO RESTABLECER NUESTROS ADOLESCENTES I</a:t>
                      </a:r>
                      <a:endParaRPr lang="es-MX" sz="1100" dirty="0">
                        <a:latin typeface="Times New Roman"/>
                        <a:ea typeface="Times New Roman"/>
                        <a:cs typeface="Times New Roman"/>
                      </a:endParaRPr>
                    </a:p>
                  </a:txBody>
                  <a:tcPr marL="13918" marR="13918" marT="13918" marB="13918" anchor="ctr">
                    <a:lnL>
                      <a:noFill/>
                    </a:lnL>
                    <a:lnR>
                      <a:noFill/>
                    </a:lnR>
                    <a:lnT>
                      <a:noFill/>
                    </a:lnT>
                    <a:lnB>
                      <a:noFill/>
                    </a:lnB>
                    <a:solidFill>
                      <a:schemeClr val="accent5">
                        <a:lumMod val="50000"/>
                      </a:schemeClr>
                    </a:solidFill>
                  </a:tcPr>
                </a:tc>
              </a:tr>
              <a:tr h="361863">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3918" marR="13918" marT="13918" marB="13918"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Adolescencia, hermosa edad donde tanto los padres como los hijos enfrentaremos nuevos retos. Uno de esos retos es no dejar que la confianza en la relación padre-hijo se acabe y restablecerla si se ha perdido; sin esa confianza nunca podrás ayudar a tus muchachos y tendrás problemas serios en el futuro. ¡Aún estás a tiempo!</a:t>
                      </a:r>
                      <a:endParaRPr lang="es-MX" sz="1100">
                        <a:latin typeface="Times New Roman"/>
                        <a:ea typeface="Times New Roman"/>
                        <a:cs typeface="Times New Roman"/>
                      </a:endParaRPr>
                    </a:p>
                  </a:txBody>
                  <a:tcPr marL="13918" marR="13918" marT="13918" marB="13918" anchor="ctr">
                    <a:lnL>
                      <a:noFill/>
                    </a:lnL>
                    <a:lnR>
                      <a:noFill/>
                    </a:lnR>
                    <a:lnT>
                      <a:noFill/>
                    </a:lnT>
                    <a:lnB>
                      <a:noFill/>
                    </a:lnB>
                    <a:solidFill>
                      <a:srgbClr val="FFFFFF"/>
                    </a:solidFill>
                  </a:tcPr>
                </a:tc>
              </a:tr>
              <a:tr h="139178">
                <a:tc>
                  <a:txBody>
                    <a:bodyPr/>
                    <a:lstStyle/>
                    <a:p>
                      <a:pPr algn="ctr">
                        <a:spcAft>
                          <a:spcPts val="0"/>
                        </a:spcAft>
                      </a:pPr>
                      <a:r>
                        <a:rPr lang="es-ES" sz="1100" b="1">
                          <a:solidFill>
                            <a:srgbClr val="FFFFFF"/>
                          </a:solidFill>
                          <a:latin typeface="Arial Narrow"/>
                          <a:ea typeface="Times New Roman"/>
                          <a:cs typeface="Arial"/>
                        </a:rPr>
                        <a:t>0200</a:t>
                      </a:r>
                      <a:endParaRPr lang="es-MX" sz="1100">
                        <a:latin typeface="Times New Roman"/>
                        <a:ea typeface="Times New Roman"/>
                        <a:cs typeface="Times New Roman"/>
                      </a:endParaRPr>
                    </a:p>
                  </a:txBody>
                  <a:tcPr marL="13918" marR="13918" marT="13918" marB="13918"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CÓMO RESTABLECER NUESTROS ADOLESCENTES II</a:t>
                      </a:r>
                      <a:endParaRPr lang="es-MX" sz="1100" dirty="0">
                        <a:latin typeface="Times New Roman"/>
                        <a:ea typeface="Times New Roman"/>
                        <a:cs typeface="Times New Roman"/>
                      </a:endParaRPr>
                    </a:p>
                  </a:txBody>
                  <a:tcPr marL="13918" marR="13918" marT="13918" marB="13918" anchor="ctr">
                    <a:lnL>
                      <a:noFill/>
                    </a:lnL>
                    <a:lnR>
                      <a:noFill/>
                    </a:lnR>
                    <a:lnT>
                      <a:noFill/>
                    </a:lnT>
                    <a:lnB>
                      <a:noFill/>
                    </a:lnB>
                    <a:solidFill>
                      <a:schemeClr val="accent5">
                        <a:lumMod val="50000"/>
                      </a:schemeClr>
                    </a:solidFill>
                  </a:tcPr>
                </a:tc>
              </a:tr>
              <a:tr h="473205">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3918" marR="13918" marT="13918" marB="13918"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Para formar un carácter responsable en nuestros hijos es necesario que los padres actuemos y apliquemos el sistema de reglas y consecuencias, por medio del cual lograremos que nuestros adolescentes asuman la responsabilidad de sus acciones y desarrollen este tipo de comportamiento. Sin embargo, lo que nosotros los padres hagamos mal se cosechará en ellos para mal y lo que hagamos bien se cosechará en ellos para bien.</a:t>
                      </a:r>
                      <a:endParaRPr lang="es-MX" sz="1100">
                        <a:latin typeface="Times New Roman"/>
                        <a:ea typeface="Times New Roman"/>
                        <a:cs typeface="Times New Roman"/>
                      </a:endParaRPr>
                    </a:p>
                  </a:txBody>
                  <a:tcPr marL="13918" marR="13918" marT="13918" marB="13918" anchor="ctr">
                    <a:lnL>
                      <a:noFill/>
                    </a:lnL>
                    <a:lnR>
                      <a:noFill/>
                    </a:lnR>
                    <a:lnT>
                      <a:noFill/>
                    </a:lnT>
                    <a:lnB>
                      <a:noFill/>
                    </a:lnB>
                    <a:solidFill>
                      <a:srgbClr val="FFFFFF"/>
                    </a:solidFill>
                  </a:tcPr>
                </a:tc>
              </a:tr>
              <a:tr h="139178">
                <a:tc>
                  <a:txBody>
                    <a:bodyPr/>
                    <a:lstStyle/>
                    <a:p>
                      <a:pPr algn="ctr">
                        <a:spcAft>
                          <a:spcPts val="0"/>
                        </a:spcAft>
                      </a:pPr>
                      <a:r>
                        <a:rPr lang="es-ES" sz="1100" b="1">
                          <a:solidFill>
                            <a:srgbClr val="FFFFFF"/>
                          </a:solidFill>
                          <a:latin typeface="Arial Narrow"/>
                          <a:ea typeface="Times New Roman"/>
                          <a:cs typeface="Arial"/>
                        </a:rPr>
                        <a:t>0201</a:t>
                      </a:r>
                      <a:endParaRPr lang="es-MX" sz="1100">
                        <a:latin typeface="Times New Roman"/>
                        <a:ea typeface="Times New Roman"/>
                        <a:cs typeface="Times New Roman"/>
                      </a:endParaRPr>
                    </a:p>
                  </a:txBody>
                  <a:tcPr marL="13918" marR="13918" marT="13918" marB="13918"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LAS </a:t>
                      </a:r>
                      <a:r>
                        <a:rPr lang="es-ES" sz="1100" b="1" dirty="0" smtClean="0">
                          <a:solidFill>
                            <a:srgbClr val="FFFFFF"/>
                          </a:solidFill>
                          <a:latin typeface="Arial Narrow"/>
                          <a:ea typeface="Times New Roman"/>
                          <a:cs typeface="Arial"/>
                        </a:rPr>
                        <a:t>AMISTADES Y LA PRESIÓN GRUPAL</a:t>
                      </a:r>
                      <a:endParaRPr lang="es-MX" sz="1100" dirty="0">
                        <a:latin typeface="Times New Roman"/>
                        <a:ea typeface="Times New Roman"/>
                        <a:cs typeface="Times New Roman"/>
                      </a:endParaRPr>
                    </a:p>
                  </a:txBody>
                  <a:tcPr marL="13918" marR="13918" marT="13918" marB="13918" anchor="ctr">
                    <a:lnL>
                      <a:noFill/>
                    </a:lnL>
                    <a:lnR>
                      <a:noFill/>
                    </a:lnR>
                    <a:lnT>
                      <a:noFill/>
                    </a:lnT>
                    <a:lnB>
                      <a:noFill/>
                    </a:lnB>
                    <a:solidFill>
                      <a:schemeClr val="accent5">
                        <a:lumMod val="50000"/>
                      </a:schemeClr>
                    </a:solidFill>
                  </a:tcPr>
                </a:tc>
              </a:tr>
              <a:tr h="473205">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3918" marR="13918" marT="13918" marB="13918"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Hay muchas dudas que surgen cuando los padres ven a sus hijos adolescentes cambiar su carácter debido a una mala amistad. ¿Qué hacer? ¿Cómo alejarlo de las malas compañías que lo están dañando? Es pertinente actuar y utilizar todos los medios a tu alcance para evitar que sea perjudicado, para esto debes echar mano de algunas estrategias que te ayudarán a acercarte a él e influir en la elección de sus amistades sin ocasionar problemas sus relaciones.</a:t>
                      </a:r>
                      <a:endParaRPr lang="es-MX" sz="1100" dirty="0">
                        <a:latin typeface="Times New Roman"/>
                        <a:ea typeface="Times New Roman"/>
                        <a:cs typeface="Times New Roman"/>
                      </a:endParaRPr>
                    </a:p>
                  </a:txBody>
                  <a:tcPr marL="13918" marR="13918" marT="13918" marB="13918" anchor="ctr">
                    <a:lnL>
                      <a:noFill/>
                    </a:lnL>
                    <a:lnR>
                      <a:noFill/>
                    </a:lnR>
                    <a:lnT>
                      <a:noFill/>
                    </a:lnT>
                    <a:lnB>
                      <a:noFill/>
                    </a:lnB>
                    <a:solidFill>
                      <a:srgbClr val="FFFFFF"/>
                    </a:solidFill>
                  </a:tcPr>
                </a:tc>
              </a:tr>
            </a:tbl>
          </a:graphicData>
        </a:graphic>
      </p:graphicFrame>
    </p:spTree>
  </p:cSld>
  <p:clrMapOvr>
    <a:masterClrMapping/>
  </p:clrMapOvr>
  <p:transition>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144587" y="1500174"/>
          <a:ext cx="7634287" cy="4956691"/>
        </p:xfrm>
        <a:graphic>
          <a:graphicData uri="http://schemas.openxmlformats.org/drawingml/2006/table">
            <a:tbl>
              <a:tblPr/>
              <a:tblGrid>
                <a:gridCol w="656313"/>
                <a:gridCol w="6977974"/>
              </a:tblGrid>
              <a:tr h="147246">
                <a:tc>
                  <a:txBody>
                    <a:bodyPr/>
                    <a:lstStyle/>
                    <a:p>
                      <a:pPr algn="ctr">
                        <a:spcAft>
                          <a:spcPts val="0"/>
                        </a:spcAft>
                      </a:pPr>
                      <a:r>
                        <a:rPr lang="es-ES" sz="1100" b="1" dirty="0">
                          <a:solidFill>
                            <a:srgbClr val="FFFFFF"/>
                          </a:solidFill>
                          <a:latin typeface="Arial Narrow"/>
                          <a:ea typeface="Times New Roman"/>
                          <a:cs typeface="Arial"/>
                        </a:rPr>
                        <a:t>0202</a:t>
                      </a:r>
                      <a:endParaRPr lang="es-MX" sz="1100" dirty="0">
                        <a:latin typeface="Times New Roman"/>
                        <a:ea typeface="Times New Roman"/>
                        <a:cs typeface="Times New Roman"/>
                      </a:endParaRPr>
                    </a:p>
                  </a:txBody>
                  <a:tcPr marL="14725" marR="14725" marT="14725" marB="1472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MOLDEANDO EL CARÁCTER DE LOS ADOLESCENTES I</a:t>
                      </a:r>
                      <a:endParaRPr lang="es-MX" sz="1100" dirty="0">
                        <a:latin typeface="Times New Roman"/>
                        <a:ea typeface="Times New Roman"/>
                        <a:cs typeface="Times New Roman"/>
                      </a:endParaRPr>
                    </a:p>
                  </a:txBody>
                  <a:tcPr marL="14725" marR="14725" marT="14725" marB="14725" anchor="ctr">
                    <a:lnL>
                      <a:noFill/>
                    </a:lnL>
                    <a:lnR>
                      <a:noFill/>
                    </a:lnR>
                    <a:lnT>
                      <a:noFill/>
                    </a:lnT>
                    <a:lnB>
                      <a:noFill/>
                    </a:lnB>
                    <a:solidFill>
                      <a:schemeClr val="accent5">
                        <a:lumMod val="50000"/>
                      </a:schemeClr>
                    </a:solidFill>
                  </a:tcPr>
                </a:tc>
              </a:tr>
              <a:tr h="500638">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El carácter de los adolescentes puede ser moldeado a través de premios y recompensas o castigos y consecuencias. Éstos deben tener como propósito el cambiar comportamientos específicos que los padres crean que deben ser cambiados. En este programa proporcionamos algunas recomendaciones para padres que buscan herramientas efectivas que los ayuden en la crianza de sus hijos.</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FFFFFF"/>
                    </a:solidFill>
                  </a:tcPr>
                </a:tc>
              </a:tr>
              <a:tr h="147246">
                <a:tc>
                  <a:txBody>
                    <a:bodyPr/>
                    <a:lstStyle/>
                    <a:p>
                      <a:pPr algn="ctr">
                        <a:spcAft>
                          <a:spcPts val="0"/>
                        </a:spcAft>
                      </a:pPr>
                      <a:r>
                        <a:rPr lang="es-ES" sz="1100" b="1">
                          <a:solidFill>
                            <a:srgbClr val="FFFFFF"/>
                          </a:solidFill>
                          <a:latin typeface="Arial Narrow"/>
                          <a:ea typeface="Times New Roman"/>
                          <a:cs typeface="Arial"/>
                        </a:rPr>
                        <a:t>0203</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MOLDEANDO EL CARÁCTER DE LOS ADOLESCENTES II</a:t>
                      </a:r>
                      <a:endParaRPr lang="es-MX" sz="1100" dirty="0">
                        <a:latin typeface="Times New Roman"/>
                        <a:ea typeface="Times New Roman"/>
                        <a:cs typeface="Times New Roman"/>
                      </a:endParaRPr>
                    </a:p>
                  </a:txBody>
                  <a:tcPr marL="14725" marR="14725" marT="14725" marB="14725" anchor="ctr">
                    <a:lnL>
                      <a:noFill/>
                    </a:lnL>
                    <a:lnR>
                      <a:noFill/>
                    </a:lnR>
                    <a:lnT>
                      <a:noFill/>
                    </a:lnT>
                    <a:lnB>
                      <a:noFill/>
                    </a:lnB>
                    <a:solidFill>
                      <a:schemeClr val="accent5">
                        <a:lumMod val="50000"/>
                      </a:schemeClr>
                    </a:solidFill>
                  </a:tcPr>
                </a:tc>
              </a:tr>
              <a:tr h="500638">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El castigo es una forma de moldear el carácter de los adolescentes. Cuando es empleado de manera correcta logra el propósito de cambiar cierto comportamiento en el adolescente, pero cuando es mal empleado genera problemas en la familia que pueden llegar a deteriorar la relación padre-hijo. Aprende qué castigos son más efectivos y cómo debes emplearlos con tus hijos.</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FFFFFF"/>
                    </a:solidFill>
                  </a:tcPr>
                </a:tc>
              </a:tr>
              <a:tr h="147246">
                <a:tc>
                  <a:txBody>
                    <a:bodyPr/>
                    <a:lstStyle/>
                    <a:p>
                      <a:pPr algn="ctr">
                        <a:spcAft>
                          <a:spcPts val="0"/>
                        </a:spcAft>
                      </a:pPr>
                      <a:r>
                        <a:rPr lang="es-ES" sz="1100" b="1">
                          <a:solidFill>
                            <a:srgbClr val="FFFFFF"/>
                          </a:solidFill>
                          <a:latin typeface="Arial Narrow"/>
                          <a:ea typeface="Times New Roman"/>
                          <a:cs typeface="Arial"/>
                        </a:rPr>
                        <a:t>0204</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GOLPES OCULTOS</a:t>
                      </a:r>
                      <a:endParaRPr lang="es-MX" sz="1100" dirty="0">
                        <a:latin typeface="Times New Roman"/>
                        <a:ea typeface="Times New Roman"/>
                        <a:cs typeface="Times New Roman"/>
                      </a:endParaRPr>
                    </a:p>
                  </a:txBody>
                  <a:tcPr marL="14725" marR="14725" marT="14725" marB="14725" anchor="ctr">
                    <a:lnL>
                      <a:noFill/>
                    </a:lnL>
                    <a:lnR>
                      <a:noFill/>
                    </a:lnR>
                    <a:lnT>
                      <a:noFill/>
                    </a:lnT>
                    <a:lnB>
                      <a:noFill/>
                    </a:lnB>
                    <a:solidFill>
                      <a:schemeClr val="accent5">
                        <a:lumMod val="50000"/>
                      </a:schemeClr>
                    </a:solidFill>
                  </a:tcPr>
                </a:tc>
              </a:tr>
              <a:tr h="500638">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El maltrato infantil es un tema del que se habla mucho hoy en día; sin embargo, pocas veces nos damos cuenta de todas las consecuencias y traumas que genera en los niños que son abusados, ya sea verbal, física o sexualmente. Frecuentemente, los comportamientos violentos de los niños son consecuencia del maltrato del que son víctimas en sus hogares.</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FFFFFF"/>
                    </a:solidFill>
                  </a:tcPr>
                </a:tc>
              </a:tr>
              <a:tr h="147246">
                <a:tc>
                  <a:txBody>
                    <a:bodyPr/>
                    <a:lstStyle/>
                    <a:p>
                      <a:pPr algn="ctr">
                        <a:spcAft>
                          <a:spcPts val="0"/>
                        </a:spcAft>
                      </a:pPr>
                      <a:r>
                        <a:rPr lang="es-ES" sz="1100" b="1">
                          <a:solidFill>
                            <a:srgbClr val="FFFFFF"/>
                          </a:solidFill>
                          <a:latin typeface="Arial Narrow"/>
                          <a:ea typeface="Times New Roman"/>
                          <a:cs typeface="Arial"/>
                        </a:rPr>
                        <a:t>0205</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UN CALLEJÓN OSCURO: “La depresión”</a:t>
                      </a:r>
                      <a:endParaRPr lang="es-MX" sz="1100" dirty="0">
                        <a:latin typeface="Times New Roman"/>
                        <a:ea typeface="Times New Roman"/>
                        <a:cs typeface="Times New Roman"/>
                      </a:endParaRPr>
                    </a:p>
                  </a:txBody>
                  <a:tcPr marL="14725" marR="14725" marT="14725" marB="14725" anchor="ctr">
                    <a:lnL>
                      <a:noFill/>
                    </a:lnL>
                    <a:lnR>
                      <a:noFill/>
                    </a:lnR>
                    <a:lnT>
                      <a:noFill/>
                    </a:lnT>
                    <a:lnB>
                      <a:noFill/>
                    </a:lnB>
                    <a:solidFill>
                      <a:schemeClr val="accent5">
                        <a:lumMod val="50000"/>
                      </a:schemeClr>
                    </a:solidFill>
                  </a:tcPr>
                </a:tc>
              </a:tr>
              <a:tr h="382841">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Cuando llega la depresión a la vida de una persona, pareciera que de pronto comienza a caminar en un callejón oscuro, solitario, sin salida. La persona busca salir con desesperación… Y esa luz, ese rayo de esperanza y puerta de regreso a la vida, se encuentra más cerca de lo que pensamos.</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FFFFFF"/>
                    </a:solidFill>
                  </a:tcPr>
                </a:tc>
              </a:tr>
              <a:tr h="147246">
                <a:tc>
                  <a:txBody>
                    <a:bodyPr/>
                    <a:lstStyle/>
                    <a:p>
                      <a:pPr algn="ctr">
                        <a:spcAft>
                          <a:spcPts val="0"/>
                        </a:spcAft>
                      </a:pPr>
                      <a:r>
                        <a:rPr lang="es-ES" sz="1100" b="1">
                          <a:solidFill>
                            <a:srgbClr val="FFFFFF"/>
                          </a:solidFill>
                          <a:latin typeface="Arial Narrow"/>
                          <a:ea typeface="Times New Roman"/>
                          <a:cs typeface="Arial"/>
                        </a:rPr>
                        <a:t>0206</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0062A5"/>
                    </a:solidFill>
                  </a:tcPr>
                </a:tc>
                <a:tc>
                  <a:txBody>
                    <a:bodyPr/>
                    <a:lstStyle/>
                    <a:p>
                      <a:pPr algn="just">
                        <a:spcAft>
                          <a:spcPts val="0"/>
                        </a:spcAft>
                      </a:pPr>
                      <a:r>
                        <a:rPr lang="es-ES" sz="1100" b="1" dirty="0" smtClean="0">
                          <a:solidFill>
                            <a:srgbClr val="FFFFFF"/>
                          </a:solidFill>
                          <a:latin typeface="Arial Narrow"/>
                          <a:ea typeface="Times New Roman"/>
                          <a:cs typeface="Arial"/>
                        </a:rPr>
                        <a:t>LA NICOTINA, LOS </a:t>
                      </a:r>
                      <a:r>
                        <a:rPr lang="es-ES" sz="1100" b="1" dirty="0">
                          <a:solidFill>
                            <a:srgbClr val="FFFFFF"/>
                          </a:solidFill>
                          <a:latin typeface="Arial Narrow"/>
                          <a:ea typeface="Times New Roman"/>
                          <a:cs typeface="Arial"/>
                        </a:rPr>
                        <a:t>ADOLESCENTES Y SUS EFECTOS A LARGO PLAZO</a:t>
                      </a:r>
                      <a:endParaRPr lang="es-MX" sz="1100" dirty="0">
                        <a:latin typeface="Times New Roman"/>
                        <a:ea typeface="Times New Roman"/>
                        <a:cs typeface="Times New Roman"/>
                      </a:endParaRPr>
                    </a:p>
                  </a:txBody>
                  <a:tcPr marL="14725" marR="14725" marT="14725" marB="14725" anchor="ctr">
                    <a:lnL>
                      <a:noFill/>
                    </a:lnL>
                    <a:lnR>
                      <a:noFill/>
                    </a:lnR>
                    <a:lnT>
                      <a:noFill/>
                    </a:lnT>
                    <a:lnB>
                      <a:noFill/>
                    </a:lnB>
                    <a:solidFill>
                      <a:schemeClr val="accent5">
                        <a:lumMod val="50000"/>
                      </a:schemeClr>
                    </a:solidFill>
                  </a:tcPr>
                </a:tc>
              </a:tr>
              <a:tr h="382841">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¿Qué tan severo puede ser el daño causado por fumar cigarrillos? ¿Cuántos miles de adolescentes mueren al año por enfermedades ocasionadas por el cigarro? Lamentablemente, los principales consumidores del tabaco son nuestros hijos adolescentes. Como padre, ¿qué estás haciendo tú?</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FFFFFF"/>
                    </a:solidFill>
                  </a:tcPr>
                </a:tc>
              </a:tr>
              <a:tr h="147246">
                <a:tc>
                  <a:txBody>
                    <a:bodyPr/>
                    <a:lstStyle/>
                    <a:p>
                      <a:pPr algn="ctr">
                        <a:spcAft>
                          <a:spcPts val="0"/>
                        </a:spcAft>
                      </a:pPr>
                      <a:r>
                        <a:rPr lang="es-ES" sz="1100" b="1">
                          <a:solidFill>
                            <a:srgbClr val="FFFFFF"/>
                          </a:solidFill>
                          <a:latin typeface="Arial Narrow"/>
                          <a:ea typeface="Times New Roman"/>
                          <a:cs typeface="Arial"/>
                        </a:rPr>
                        <a:t>0207</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LOS INHALANTES Y LOS ADOLESCENTES </a:t>
                      </a:r>
                      <a:endParaRPr lang="es-MX" sz="1100" dirty="0">
                        <a:latin typeface="Times New Roman"/>
                        <a:ea typeface="Times New Roman"/>
                        <a:cs typeface="Times New Roman"/>
                      </a:endParaRPr>
                    </a:p>
                  </a:txBody>
                  <a:tcPr marL="14725" marR="14725" marT="14725" marB="14725" anchor="ctr">
                    <a:lnL>
                      <a:noFill/>
                    </a:lnL>
                    <a:lnR>
                      <a:noFill/>
                    </a:lnR>
                    <a:lnT>
                      <a:noFill/>
                    </a:lnT>
                    <a:lnB>
                      <a:noFill/>
                    </a:lnB>
                    <a:solidFill>
                      <a:schemeClr val="accent5">
                        <a:lumMod val="50000"/>
                      </a:schemeClr>
                    </a:solidFill>
                  </a:tcPr>
                </a:tc>
              </a:tr>
              <a:tr h="382841">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Los inhalantes son drogas que los adolescentes están consumiendo sin dificultad alguna, ya que se encuentran al alcance de la mano, en sus propios hogares y no cuestan mucho. Pero no por eso son menos dañinos que las drogas de alto valor. Conoce sus efectos mortales y advierte a tus hijos de los peligros de consumirlos. </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FFFFFF"/>
                    </a:solidFill>
                  </a:tcPr>
                </a:tc>
              </a:tr>
              <a:tr h="147246">
                <a:tc>
                  <a:txBody>
                    <a:bodyPr/>
                    <a:lstStyle/>
                    <a:p>
                      <a:pPr algn="ctr">
                        <a:spcAft>
                          <a:spcPts val="0"/>
                        </a:spcAft>
                      </a:pPr>
                      <a:r>
                        <a:rPr lang="es-ES" sz="1100" b="1">
                          <a:solidFill>
                            <a:srgbClr val="FFFFFF"/>
                          </a:solidFill>
                          <a:latin typeface="Arial Narrow"/>
                          <a:ea typeface="Times New Roman"/>
                          <a:cs typeface="Arial"/>
                        </a:rPr>
                        <a:t>0208</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0062A5"/>
                    </a:solidFill>
                  </a:tcPr>
                </a:tc>
                <a:tc>
                  <a:txBody>
                    <a:bodyPr/>
                    <a:lstStyle/>
                    <a:p>
                      <a:pPr algn="just">
                        <a:spcAft>
                          <a:spcPts val="0"/>
                        </a:spcAft>
                      </a:pPr>
                      <a:r>
                        <a:rPr lang="es-ES" sz="1100" b="1" dirty="0" smtClean="0">
                          <a:solidFill>
                            <a:srgbClr val="FFFFFF"/>
                          </a:solidFill>
                          <a:latin typeface="Arial Narrow"/>
                          <a:ea typeface="Times New Roman"/>
                          <a:cs typeface="Arial"/>
                        </a:rPr>
                        <a:t>EL </a:t>
                      </a:r>
                      <a:r>
                        <a:rPr lang="es-ES" sz="1100" b="1" dirty="0">
                          <a:solidFill>
                            <a:srgbClr val="FFFFFF"/>
                          </a:solidFill>
                          <a:latin typeface="Arial Narrow"/>
                          <a:ea typeface="Times New Roman"/>
                          <a:cs typeface="Arial"/>
                        </a:rPr>
                        <a:t>SUICIDIO Y LOS ADOLESCENTES - TESTIMONIOS REALES</a:t>
                      </a:r>
                      <a:endParaRPr lang="es-MX" sz="1100" dirty="0">
                        <a:latin typeface="Times New Roman"/>
                        <a:ea typeface="Times New Roman"/>
                        <a:cs typeface="Times New Roman"/>
                      </a:endParaRPr>
                    </a:p>
                  </a:txBody>
                  <a:tcPr marL="14725" marR="14725" marT="14725" marB="14725" anchor="ctr">
                    <a:lnL>
                      <a:noFill/>
                    </a:lnL>
                    <a:lnR>
                      <a:noFill/>
                    </a:lnR>
                    <a:lnT>
                      <a:noFill/>
                    </a:lnT>
                    <a:lnB>
                      <a:noFill/>
                    </a:lnB>
                    <a:solidFill>
                      <a:schemeClr val="accent5">
                        <a:lumMod val="50000"/>
                      </a:schemeClr>
                    </a:solidFill>
                  </a:tcPr>
                </a:tc>
              </a:tr>
              <a:tr h="382841">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“Es posible que la familia y los amigos puedan ayudar a prevenir suicidios reconociendo prontamente los signos de alarma. La prevención es la mejor medicina.” Dr. David Shaffer, director del Centro de Psicología de Niños y Adolescentes de </a:t>
                      </a:r>
                      <a:r>
                        <a:rPr lang="es-ES" sz="1100" dirty="0" smtClean="0">
                          <a:solidFill>
                            <a:srgbClr val="000000"/>
                          </a:solidFill>
                          <a:latin typeface="Arial Narrow"/>
                          <a:ea typeface="Times New Roman"/>
                          <a:cs typeface="Arial"/>
                        </a:rPr>
                        <a:t>Columbia</a:t>
                      </a:r>
                      <a:r>
                        <a:rPr lang="es-ES" sz="1100" dirty="0">
                          <a:solidFill>
                            <a:srgbClr val="000000"/>
                          </a:solidFill>
                          <a:latin typeface="Arial Narrow"/>
                          <a:ea typeface="Times New Roman"/>
                          <a:cs typeface="Arial"/>
                        </a:rPr>
                        <a:t>. </a:t>
                      </a:r>
                      <a:endParaRPr lang="es-MX" sz="1100" dirty="0">
                        <a:latin typeface="Times New Roman"/>
                        <a:ea typeface="Times New Roman"/>
                        <a:cs typeface="Times New Roman"/>
                      </a:endParaRPr>
                    </a:p>
                  </a:txBody>
                  <a:tcPr marL="14725" marR="14725" marT="14725" marB="14725" anchor="ctr">
                    <a:lnL>
                      <a:noFill/>
                    </a:lnL>
                    <a:lnR>
                      <a:noFill/>
                    </a:lnR>
                    <a:lnT>
                      <a:noFill/>
                    </a:lnT>
                    <a:lnB>
                      <a:noFill/>
                    </a:lnB>
                    <a:solidFill>
                      <a:srgbClr val="FFFFFF"/>
                    </a:solidFill>
                  </a:tcPr>
                </a:tc>
              </a:tr>
            </a:tbl>
          </a:graphicData>
        </a:graphic>
      </p:graphicFrame>
    </p:spTree>
  </p:cSld>
  <p:clrMapOvr>
    <a:masterClrMapping/>
  </p:clrMapOvr>
  <p:transition>
    <p:dissolv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nvGraphicFramePr>
        <p:xfrm>
          <a:off x="1144587" y="1505591"/>
          <a:ext cx="7634287" cy="5106220"/>
        </p:xfrm>
        <a:graphic>
          <a:graphicData uri="http://schemas.openxmlformats.org/drawingml/2006/table">
            <a:tbl>
              <a:tblPr/>
              <a:tblGrid>
                <a:gridCol w="656313"/>
                <a:gridCol w="6977974"/>
              </a:tblGrid>
              <a:tr h="147246">
                <a:tc>
                  <a:txBody>
                    <a:bodyPr/>
                    <a:lstStyle/>
                    <a:p>
                      <a:pPr algn="ctr">
                        <a:spcAft>
                          <a:spcPts val="0"/>
                        </a:spcAft>
                      </a:pPr>
                      <a:r>
                        <a:rPr lang="es-ES" sz="1100" b="1" dirty="0">
                          <a:solidFill>
                            <a:srgbClr val="FFFFFF"/>
                          </a:solidFill>
                          <a:latin typeface="Arial Narrow"/>
                          <a:ea typeface="Times New Roman"/>
                          <a:cs typeface="Arial"/>
                        </a:rPr>
                        <a:t>0209</a:t>
                      </a:r>
                      <a:endParaRPr lang="es-MX" sz="1100" dirty="0">
                        <a:latin typeface="Times New Roman"/>
                        <a:ea typeface="Times New Roman"/>
                        <a:cs typeface="Times New Roman"/>
                      </a:endParaRPr>
                    </a:p>
                  </a:txBody>
                  <a:tcPr marL="14725" marR="14725" marT="14725" marB="1472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CÓMO AFECTAN LAS METANFETAMINAS A LOS JÓVENES </a:t>
                      </a:r>
                      <a:endParaRPr lang="es-MX" sz="1100" dirty="0">
                        <a:latin typeface="Times New Roman"/>
                        <a:ea typeface="Times New Roman"/>
                        <a:cs typeface="Times New Roman"/>
                      </a:endParaRPr>
                    </a:p>
                  </a:txBody>
                  <a:tcPr marL="14725" marR="14725" marT="14725" marB="14725" anchor="ctr">
                    <a:lnL>
                      <a:noFill/>
                    </a:lnL>
                    <a:lnR>
                      <a:noFill/>
                    </a:lnR>
                    <a:lnT>
                      <a:noFill/>
                    </a:lnT>
                    <a:lnB>
                      <a:noFill/>
                    </a:lnB>
                    <a:solidFill>
                      <a:schemeClr val="accent5">
                        <a:lumMod val="50000"/>
                      </a:schemeClr>
                    </a:solidFill>
                  </a:tcPr>
                </a:tc>
              </a:tr>
              <a:tr h="382841">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Las metanfetaminas son drogas muy potentes que ofrecen un ‘toque’ mucho más poderoso al sistema nervioso central, produciendo una euforia intensa y más duradera. Los mayores consumidores son los jóvenes y adolescentes, quienes ignoran que las metanfetaminas tienen importantes efectos neurodegenerativos.</a:t>
                      </a:r>
                      <a:endParaRPr lang="es-MX" sz="1100" dirty="0">
                        <a:latin typeface="Times New Roman"/>
                        <a:ea typeface="Times New Roman"/>
                        <a:cs typeface="Times New Roman"/>
                      </a:endParaRPr>
                    </a:p>
                  </a:txBody>
                  <a:tcPr marL="14725" marR="14725" marT="14725" marB="14725" anchor="ctr">
                    <a:lnL>
                      <a:noFill/>
                    </a:lnL>
                    <a:lnR>
                      <a:noFill/>
                    </a:lnR>
                    <a:lnT>
                      <a:noFill/>
                    </a:lnT>
                    <a:lnB>
                      <a:noFill/>
                    </a:lnB>
                    <a:solidFill>
                      <a:srgbClr val="FFFFFF"/>
                    </a:solidFill>
                  </a:tcPr>
                </a:tc>
              </a:tr>
              <a:tr h="147246">
                <a:tc>
                  <a:txBody>
                    <a:bodyPr/>
                    <a:lstStyle/>
                    <a:p>
                      <a:pPr algn="ctr">
                        <a:spcAft>
                          <a:spcPts val="0"/>
                        </a:spcAft>
                      </a:pPr>
                      <a:r>
                        <a:rPr lang="es-ES" sz="1100" b="1">
                          <a:solidFill>
                            <a:srgbClr val="FFFFFF"/>
                          </a:solidFill>
                          <a:latin typeface="Arial Narrow"/>
                          <a:ea typeface="Times New Roman"/>
                          <a:cs typeface="Arial"/>
                        </a:rPr>
                        <a:t>0210</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EL MIEDO - VIVIENDO </a:t>
                      </a:r>
                      <a:r>
                        <a:rPr lang="es-ES" sz="1100" b="1">
                          <a:solidFill>
                            <a:srgbClr val="FFFFFF"/>
                          </a:solidFill>
                          <a:latin typeface="Arial Narrow"/>
                          <a:ea typeface="Times New Roman"/>
                          <a:cs typeface="Arial"/>
                        </a:rPr>
                        <a:t>BAJO </a:t>
                      </a:r>
                      <a:r>
                        <a:rPr lang="es-ES" sz="1100" b="1" smtClean="0">
                          <a:solidFill>
                            <a:srgbClr val="FFFFFF"/>
                          </a:solidFill>
                          <a:latin typeface="Arial Narrow"/>
                          <a:ea typeface="Times New Roman"/>
                          <a:cs typeface="Arial"/>
                        </a:rPr>
                        <a:t> EL PASADO </a:t>
                      </a:r>
                      <a:endParaRPr lang="es-MX" sz="1100" dirty="0">
                        <a:latin typeface="Times New Roman"/>
                        <a:ea typeface="Times New Roman"/>
                        <a:cs typeface="Times New Roman"/>
                      </a:endParaRPr>
                    </a:p>
                  </a:txBody>
                  <a:tcPr marL="14725" marR="14725" marT="14725" marB="14725" anchor="ctr">
                    <a:lnL>
                      <a:noFill/>
                    </a:lnL>
                    <a:lnR>
                      <a:noFill/>
                    </a:lnR>
                    <a:lnT>
                      <a:noFill/>
                    </a:lnT>
                    <a:lnB>
                      <a:noFill/>
                    </a:lnB>
                    <a:solidFill>
                      <a:schemeClr val="accent5">
                        <a:lumMod val="50000"/>
                      </a:schemeClr>
                    </a:solidFill>
                  </a:tcPr>
                </a:tc>
              </a:tr>
              <a:tr h="500638">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“A lo único que debemos temer es al miedo mismo, ese terror irracional, ilógico e injustificado que paraliza los esfuerzos necesarios para convertir el retroceso en avance. El problema es que el miedo nos domina, nos controla y cuando se involucra con otras emociones, la historia puede ser fatal.” Franklin D. Roosevelt </a:t>
                      </a:r>
                      <a:r>
                        <a:rPr lang="es-ES" sz="1100" dirty="0" smtClean="0">
                          <a:solidFill>
                            <a:srgbClr val="000000"/>
                          </a:solidFill>
                          <a:latin typeface="Arial Narrow"/>
                          <a:ea typeface="Times New Roman"/>
                          <a:cs typeface="Arial"/>
                        </a:rPr>
                        <a:t> Ex presidente </a:t>
                      </a:r>
                      <a:r>
                        <a:rPr lang="es-ES" sz="1100" dirty="0">
                          <a:solidFill>
                            <a:srgbClr val="000000"/>
                          </a:solidFill>
                          <a:latin typeface="Arial Narrow"/>
                          <a:ea typeface="Times New Roman"/>
                          <a:cs typeface="Arial"/>
                        </a:rPr>
                        <a:t>de los Estados Unidos de América</a:t>
                      </a:r>
                      <a:endParaRPr lang="es-MX" sz="1100" dirty="0">
                        <a:latin typeface="Times New Roman"/>
                        <a:ea typeface="Times New Roman"/>
                        <a:cs typeface="Times New Roman"/>
                      </a:endParaRPr>
                    </a:p>
                  </a:txBody>
                  <a:tcPr marL="14725" marR="14725" marT="14725" marB="14725" anchor="ctr">
                    <a:lnL>
                      <a:noFill/>
                    </a:lnL>
                    <a:lnR>
                      <a:noFill/>
                    </a:lnR>
                    <a:lnT>
                      <a:noFill/>
                    </a:lnT>
                    <a:lnB>
                      <a:noFill/>
                    </a:lnB>
                    <a:solidFill>
                      <a:srgbClr val="FFFFFF"/>
                    </a:solidFill>
                  </a:tcPr>
                </a:tc>
              </a:tr>
              <a:tr h="147246">
                <a:tc>
                  <a:txBody>
                    <a:bodyPr/>
                    <a:lstStyle/>
                    <a:p>
                      <a:pPr algn="ctr">
                        <a:spcAft>
                          <a:spcPts val="0"/>
                        </a:spcAft>
                      </a:pPr>
                      <a:r>
                        <a:rPr lang="es-ES" sz="1100" b="1">
                          <a:solidFill>
                            <a:srgbClr val="FFFFFF"/>
                          </a:solidFill>
                          <a:latin typeface="Arial Narrow"/>
                          <a:ea typeface="Times New Roman"/>
                          <a:cs typeface="Arial"/>
                        </a:rPr>
                        <a:t>0211</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LSD Y OTROS ALUCINÓGENOS </a:t>
                      </a:r>
                      <a:endParaRPr lang="es-MX" sz="1100" dirty="0">
                        <a:latin typeface="Times New Roman"/>
                        <a:ea typeface="Times New Roman"/>
                        <a:cs typeface="Times New Roman"/>
                      </a:endParaRPr>
                    </a:p>
                  </a:txBody>
                  <a:tcPr marL="14725" marR="14725" marT="14725" marB="14725" anchor="ctr">
                    <a:lnL>
                      <a:noFill/>
                    </a:lnL>
                    <a:lnR>
                      <a:noFill/>
                    </a:lnR>
                    <a:lnT>
                      <a:noFill/>
                    </a:lnT>
                    <a:lnB>
                      <a:noFill/>
                    </a:lnB>
                    <a:solidFill>
                      <a:schemeClr val="accent5">
                        <a:lumMod val="50000"/>
                      </a:schemeClr>
                    </a:solidFill>
                  </a:tcPr>
                </a:tc>
              </a:tr>
              <a:tr h="500638">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El LSD es una de las drogas alucinógenas más consumidas por la juventud actual, se consigue fácilmente y su precio es muy económico, ya que se necesita una cantidad muy pequeña para producir un ‘toque’. Aunque no produce dependencia física sí tiene graves consecuencias psicológicas, pues tiene un fuerte impacto en las estructuras del cerebro.</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FFFFFF"/>
                    </a:solidFill>
                  </a:tcPr>
                </a:tc>
              </a:tr>
              <a:tr h="147246">
                <a:tc>
                  <a:txBody>
                    <a:bodyPr/>
                    <a:lstStyle/>
                    <a:p>
                      <a:pPr algn="ctr">
                        <a:spcAft>
                          <a:spcPts val="0"/>
                        </a:spcAft>
                      </a:pPr>
                      <a:r>
                        <a:rPr lang="es-ES" sz="1100" b="1">
                          <a:solidFill>
                            <a:srgbClr val="FFFFFF"/>
                          </a:solidFill>
                          <a:latin typeface="Arial Narrow"/>
                          <a:ea typeface="Times New Roman"/>
                          <a:cs typeface="Arial"/>
                        </a:rPr>
                        <a:t>0212</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LSD Y OTROS ALUCINÓGENOS II </a:t>
                      </a:r>
                      <a:endParaRPr lang="es-MX" sz="1100" dirty="0">
                        <a:latin typeface="Times New Roman"/>
                        <a:ea typeface="Times New Roman"/>
                        <a:cs typeface="Times New Roman"/>
                      </a:endParaRPr>
                    </a:p>
                  </a:txBody>
                  <a:tcPr marL="14725" marR="14725" marT="14725" marB="14725" anchor="ctr">
                    <a:lnL>
                      <a:noFill/>
                    </a:lnL>
                    <a:lnR>
                      <a:noFill/>
                    </a:lnR>
                    <a:lnT>
                      <a:noFill/>
                    </a:lnT>
                    <a:lnB>
                      <a:noFill/>
                    </a:lnB>
                    <a:solidFill>
                      <a:schemeClr val="accent5">
                        <a:lumMod val="50000"/>
                      </a:schemeClr>
                    </a:solidFill>
                  </a:tcPr>
                </a:tc>
              </a:tr>
              <a:tr h="500638">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Las drogas están presentes y más cerca de tus hijos de lo que crees. Están siendo distribuidas en presentaciones muy diversas y llamativas para que los jóvenes las consuman sin ninguna dificultad: tabletas, polvo, inyecciones, etc. Como padres, debemos estar conscientes del peligro para tomar cartas en el asunto y evitar que nuestros hijos sean las siguientes víctimas.</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FFFFFF"/>
                    </a:solidFill>
                  </a:tcPr>
                </a:tc>
              </a:tr>
              <a:tr h="147246">
                <a:tc>
                  <a:txBody>
                    <a:bodyPr/>
                    <a:lstStyle/>
                    <a:p>
                      <a:pPr algn="ctr">
                        <a:spcAft>
                          <a:spcPts val="0"/>
                        </a:spcAft>
                      </a:pPr>
                      <a:r>
                        <a:rPr lang="es-ES" sz="1100" b="1">
                          <a:solidFill>
                            <a:srgbClr val="FFFFFF"/>
                          </a:solidFill>
                          <a:latin typeface="Arial Narrow"/>
                          <a:ea typeface="Times New Roman"/>
                          <a:cs typeface="Arial"/>
                        </a:rPr>
                        <a:t>0213</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UN GRAN LUGAR PARA DAR AMOR: CAPACIDADES DIFERENTES </a:t>
                      </a:r>
                      <a:endParaRPr lang="es-MX" sz="1100" dirty="0">
                        <a:latin typeface="Times New Roman"/>
                        <a:ea typeface="Times New Roman"/>
                        <a:cs typeface="Times New Roman"/>
                      </a:endParaRPr>
                    </a:p>
                  </a:txBody>
                  <a:tcPr marL="14725" marR="14725" marT="14725" marB="14725" anchor="ctr">
                    <a:lnL>
                      <a:noFill/>
                    </a:lnL>
                    <a:lnR>
                      <a:noFill/>
                    </a:lnR>
                    <a:lnT>
                      <a:noFill/>
                    </a:lnT>
                    <a:lnB>
                      <a:noFill/>
                    </a:lnB>
                    <a:solidFill>
                      <a:schemeClr val="accent5">
                        <a:lumMod val="50000"/>
                      </a:schemeClr>
                    </a:solidFill>
                  </a:tcPr>
                </a:tc>
              </a:tr>
              <a:tr h="382841">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Tener un hijo con capacidades diferentes es un gran reto como padres. La vida nos ha dado la oportunidad de servirles, proveyéndoles a través del hogar, el refugio más maravilloso de amor, donde no sólo son aceptados tal como son, sino además los ayudamos a desarrollar su máximo potencial como personas, aprendiendo juntos unos de otros.</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FFFFFF"/>
                    </a:solidFill>
                  </a:tcPr>
                </a:tc>
              </a:tr>
              <a:tr h="147246">
                <a:tc>
                  <a:txBody>
                    <a:bodyPr/>
                    <a:lstStyle/>
                    <a:p>
                      <a:pPr algn="ctr">
                        <a:spcAft>
                          <a:spcPts val="0"/>
                        </a:spcAft>
                      </a:pPr>
                      <a:r>
                        <a:rPr lang="es-ES" sz="1100" b="1">
                          <a:solidFill>
                            <a:srgbClr val="FFFFFF"/>
                          </a:solidFill>
                          <a:latin typeface="Arial Narrow"/>
                          <a:ea typeface="Times New Roman"/>
                          <a:cs typeface="Arial"/>
                        </a:rPr>
                        <a:t>0214</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UN GRAN LUGAR PARA DAR AMOR II </a:t>
                      </a:r>
                      <a:endParaRPr lang="es-MX" sz="1100" dirty="0">
                        <a:latin typeface="Times New Roman"/>
                        <a:ea typeface="Times New Roman"/>
                        <a:cs typeface="Times New Roman"/>
                      </a:endParaRPr>
                    </a:p>
                  </a:txBody>
                  <a:tcPr marL="14725" marR="14725" marT="14725" marB="14725" anchor="ctr">
                    <a:lnL>
                      <a:noFill/>
                    </a:lnL>
                    <a:lnR>
                      <a:noFill/>
                    </a:lnR>
                    <a:lnT>
                      <a:noFill/>
                    </a:lnT>
                    <a:lnB>
                      <a:noFill/>
                    </a:lnB>
                    <a:solidFill>
                      <a:schemeClr val="accent5">
                        <a:lumMod val="50000"/>
                      </a:schemeClr>
                    </a:solidFill>
                  </a:tcPr>
                </a:tc>
              </a:tr>
              <a:tr h="382841">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Tener un hijo con capacidades diferentes es un gran reto como padres. La vida nos ha dado la oportunidad de servirles, proveyéndoles a través del hogar, el refugio más maravilloso de amor, donde no sólo son aceptados tal como son, sino además los ayudamos a desarrollar su máximo potencial como personas, aprendiendo juntos unos de otros.</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FFFFFF"/>
                    </a:solidFill>
                  </a:tcPr>
                </a:tc>
              </a:tr>
              <a:tr h="147246">
                <a:tc>
                  <a:txBody>
                    <a:bodyPr/>
                    <a:lstStyle/>
                    <a:p>
                      <a:pPr algn="ctr">
                        <a:spcAft>
                          <a:spcPts val="0"/>
                        </a:spcAft>
                      </a:pPr>
                      <a:r>
                        <a:rPr lang="es-ES" sz="1100" b="1">
                          <a:solidFill>
                            <a:srgbClr val="FFFFFF"/>
                          </a:solidFill>
                          <a:latin typeface="Arial Narrow"/>
                          <a:ea typeface="Times New Roman"/>
                          <a:cs typeface="Arial"/>
                        </a:rPr>
                        <a:t>0215</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LOS NIÑOS Y LOS VIDEOJUEGOS I: “Jugando con la violencia”</a:t>
                      </a:r>
                      <a:endParaRPr lang="es-MX" sz="1100" dirty="0">
                        <a:latin typeface="Times New Roman"/>
                        <a:ea typeface="Times New Roman"/>
                        <a:cs typeface="Times New Roman"/>
                      </a:endParaRPr>
                    </a:p>
                  </a:txBody>
                  <a:tcPr marL="14725" marR="14725" marT="14725" marB="14725" anchor="ctr">
                    <a:lnL>
                      <a:noFill/>
                    </a:lnL>
                    <a:lnR>
                      <a:noFill/>
                    </a:lnR>
                    <a:lnT>
                      <a:noFill/>
                    </a:lnT>
                    <a:lnB>
                      <a:noFill/>
                    </a:lnB>
                    <a:solidFill>
                      <a:schemeClr val="accent5">
                        <a:lumMod val="50000"/>
                      </a:schemeClr>
                    </a:solidFill>
                  </a:tcPr>
                </a:tc>
              </a:tr>
              <a:tr h="382841">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4725" marR="14725" marT="14725" marB="14725"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Los padres de familia deben asumir su responsabilidad y ver qué tipo de videojuegos permiten a sus hijos. Los padres tienen la obligación y derecho de seleccionar los tipos de videojuegos para sus hijos, dependiendo de la calidad de los mismos, de los valores que fomentan y de su beneficio.</a:t>
                      </a:r>
                      <a:endParaRPr lang="es-MX" sz="1100" dirty="0">
                        <a:latin typeface="Times New Roman"/>
                        <a:ea typeface="Times New Roman"/>
                        <a:cs typeface="Times New Roman"/>
                      </a:endParaRPr>
                    </a:p>
                  </a:txBody>
                  <a:tcPr marL="14725" marR="14725" marT="14725" marB="14725" anchor="ctr">
                    <a:lnL>
                      <a:noFill/>
                    </a:lnL>
                    <a:lnR>
                      <a:noFill/>
                    </a:lnR>
                    <a:lnT>
                      <a:noFill/>
                    </a:lnT>
                    <a:lnB>
                      <a:noFill/>
                    </a:lnB>
                    <a:solidFill>
                      <a:srgbClr val="FFFFFF"/>
                    </a:solidFill>
                  </a:tcPr>
                </a:tc>
              </a:tr>
            </a:tbl>
          </a:graphicData>
        </a:graphic>
      </p:graphicFrame>
      <p:sp>
        <p:nvSpPr>
          <p:cNvPr id="430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144586" y="1506538"/>
          <a:ext cx="7634288" cy="5046237"/>
        </p:xfrm>
        <a:graphic>
          <a:graphicData uri="http://schemas.openxmlformats.org/drawingml/2006/table">
            <a:tbl>
              <a:tblPr/>
              <a:tblGrid>
                <a:gridCol w="641332"/>
                <a:gridCol w="6992956"/>
              </a:tblGrid>
              <a:tr h="94953">
                <a:tc>
                  <a:txBody>
                    <a:bodyPr/>
                    <a:lstStyle/>
                    <a:p>
                      <a:pPr>
                        <a:spcAft>
                          <a:spcPts val="0"/>
                        </a:spcAft>
                        <a:tabLst>
                          <a:tab pos="180975" algn="l"/>
                        </a:tabLst>
                      </a:pPr>
                      <a:r>
                        <a:rPr lang="es-ES" sz="1100" b="1" dirty="0" smtClean="0">
                          <a:solidFill>
                            <a:srgbClr val="FFFFFF"/>
                          </a:solidFill>
                          <a:latin typeface="Arial Narrow"/>
                          <a:ea typeface="Times New Roman"/>
                          <a:cs typeface="Arial"/>
                        </a:rPr>
                        <a:t>     0217</a:t>
                      </a:r>
                      <a:endParaRPr lang="es-MX" sz="1100" dirty="0">
                        <a:latin typeface="Times New Roman"/>
                        <a:ea typeface="Times New Roman"/>
                        <a:cs typeface="Times New Roman"/>
                      </a:endParaRPr>
                    </a:p>
                  </a:txBody>
                  <a:tcPr marL="9495" marR="9495" marT="9495" marB="9495" anchor="ctr">
                    <a:lnL>
                      <a:noFill/>
                    </a:lnL>
                    <a:lnR>
                      <a:noFill/>
                    </a:lnR>
                    <a:lnT>
                      <a:noFill/>
                    </a:lnT>
                    <a:lnB>
                      <a:noFill/>
                    </a:lnB>
                    <a:solidFill>
                      <a:srgbClr val="0062A5"/>
                    </a:solidFill>
                  </a:tcPr>
                </a:tc>
                <a:tc>
                  <a:txBody>
                    <a:bodyPr/>
                    <a:lstStyle/>
                    <a:p>
                      <a:pPr>
                        <a:spcAft>
                          <a:spcPts val="0"/>
                        </a:spcAft>
                      </a:pPr>
                      <a:r>
                        <a:rPr lang="es-ES" sz="1100" b="1" dirty="0">
                          <a:solidFill>
                            <a:srgbClr val="FFFFFF"/>
                          </a:solidFill>
                          <a:latin typeface="Arial Narrow"/>
                          <a:ea typeface="Times New Roman"/>
                          <a:cs typeface="Arial"/>
                        </a:rPr>
                        <a:t>EL ADULTO MAYOR </a:t>
                      </a:r>
                      <a:r>
                        <a:rPr lang="es-ES" sz="1100" b="1" dirty="0" smtClean="0">
                          <a:solidFill>
                            <a:srgbClr val="FFFFFF"/>
                          </a:solidFill>
                          <a:latin typeface="Arial Narrow"/>
                          <a:ea typeface="Times New Roman"/>
                          <a:cs typeface="Arial"/>
                        </a:rPr>
                        <a:t>EN LA FAMILIA  </a:t>
                      </a:r>
                      <a:r>
                        <a:rPr lang="es-ES" sz="1100" b="1" dirty="0">
                          <a:solidFill>
                            <a:srgbClr val="FFFFFF"/>
                          </a:solidFill>
                          <a:latin typeface="Arial Narrow"/>
                          <a:ea typeface="Times New Roman"/>
                          <a:cs typeface="Arial"/>
                        </a:rPr>
                        <a:t>: “Una vejez con dignidad”</a:t>
                      </a:r>
                      <a:endParaRPr lang="es-MX" sz="1100" dirty="0">
                        <a:latin typeface="Times New Roman"/>
                        <a:ea typeface="Times New Roman"/>
                        <a:cs typeface="Times New Roman"/>
                      </a:endParaRPr>
                    </a:p>
                  </a:txBody>
                  <a:tcPr marL="9495" marR="9495" marT="9495" marB="9495" anchor="ctr">
                    <a:lnL>
                      <a:noFill/>
                    </a:lnL>
                    <a:lnR>
                      <a:noFill/>
                    </a:lnR>
                    <a:lnT>
                      <a:noFill/>
                    </a:lnT>
                    <a:lnB>
                      <a:noFill/>
                    </a:lnB>
                    <a:solidFill>
                      <a:schemeClr val="accent5">
                        <a:lumMod val="50000"/>
                      </a:schemeClr>
                    </a:solidFill>
                  </a:tcPr>
                </a:tc>
              </a:tr>
              <a:tr h="398804">
                <a:tc>
                  <a:txBody>
                    <a:bodyPr/>
                    <a:lstStyle/>
                    <a:p>
                      <a:pPr>
                        <a:spcAft>
                          <a:spcPts val="0"/>
                        </a:spcAft>
                      </a:pPr>
                      <a:r>
                        <a:rPr lang="es-ES" sz="1100" dirty="0">
                          <a:latin typeface="Times New Roman"/>
                          <a:ea typeface="Times New Roman"/>
                          <a:cs typeface="Times New Roman"/>
                        </a:rPr>
                        <a:t> </a:t>
                      </a:r>
                      <a:endParaRPr lang="es-MX" sz="1100" dirty="0">
                        <a:latin typeface="Times New Roman"/>
                        <a:ea typeface="Times New Roman"/>
                        <a:cs typeface="Times New Roman"/>
                      </a:endParaRPr>
                    </a:p>
                  </a:txBody>
                  <a:tcPr marL="9495" marR="9495" marT="9495" marB="9495"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Según cifras oficiales, un promedio de 10 ancianos mueren al mes en completo estado de abandono. Es justo y necesario que los hijos adultos estén dispuestos a retribuir un poco el cariño, amor y cuidado que un día recibieron de sus padres, pues sus canas merecen ser respetadas.</a:t>
                      </a:r>
                      <a:endParaRPr lang="es-MX" sz="1100">
                        <a:latin typeface="Times New Roman"/>
                        <a:ea typeface="Times New Roman"/>
                        <a:cs typeface="Times New Roman"/>
                      </a:endParaRPr>
                    </a:p>
                  </a:txBody>
                  <a:tcPr marL="9495" marR="9495" marT="9495" marB="9495" anchor="ctr">
                    <a:lnL>
                      <a:noFill/>
                    </a:lnL>
                    <a:lnR>
                      <a:noFill/>
                    </a:lnR>
                    <a:lnT>
                      <a:noFill/>
                    </a:lnT>
                    <a:lnB>
                      <a:noFill/>
                    </a:lnB>
                    <a:solidFill>
                      <a:srgbClr val="FFFFFF"/>
                    </a:solidFill>
                  </a:tcPr>
                </a:tc>
              </a:tr>
              <a:tr h="94953">
                <a:tc>
                  <a:txBody>
                    <a:bodyPr/>
                    <a:lstStyle/>
                    <a:p>
                      <a:pPr>
                        <a:spcAft>
                          <a:spcPts val="0"/>
                        </a:spcAft>
                      </a:pPr>
                      <a:r>
                        <a:rPr lang="es-ES" sz="1100" b="1" dirty="0" smtClean="0">
                          <a:solidFill>
                            <a:srgbClr val="FFFFFF"/>
                          </a:solidFill>
                          <a:latin typeface="Arial Narrow"/>
                          <a:ea typeface="Times New Roman"/>
                          <a:cs typeface="Arial"/>
                        </a:rPr>
                        <a:t>     0218</a:t>
                      </a:r>
                      <a:endParaRPr lang="es-MX" sz="1100" dirty="0">
                        <a:latin typeface="Times New Roman"/>
                        <a:ea typeface="Times New Roman"/>
                        <a:cs typeface="Times New Roman"/>
                      </a:endParaRPr>
                    </a:p>
                  </a:txBody>
                  <a:tcPr marL="9495" marR="9495" marT="9495" marB="9495" anchor="ctr">
                    <a:lnL>
                      <a:noFill/>
                    </a:lnL>
                    <a:lnR>
                      <a:noFill/>
                    </a:lnR>
                    <a:lnT>
                      <a:noFill/>
                    </a:lnT>
                    <a:lnB>
                      <a:noFill/>
                    </a:lnB>
                    <a:solidFill>
                      <a:srgbClr val="0062A5"/>
                    </a:solidFill>
                  </a:tcPr>
                </a:tc>
                <a:tc>
                  <a:txBody>
                    <a:bodyPr/>
                    <a:lstStyle/>
                    <a:p>
                      <a:pPr>
                        <a:spcAft>
                          <a:spcPts val="0"/>
                        </a:spcAft>
                      </a:pPr>
                      <a:r>
                        <a:rPr lang="es-ES" sz="1100" b="1" dirty="0">
                          <a:solidFill>
                            <a:srgbClr val="FFFFFF"/>
                          </a:solidFill>
                          <a:latin typeface="Arial Narrow"/>
                          <a:ea typeface="Times New Roman"/>
                          <a:cs typeface="Arial"/>
                        </a:rPr>
                        <a:t>EL ADULTO MAYOR </a:t>
                      </a:r>
                      <a:r>
                        <a:rPr lang="es-ES" sz="1100" b="1" dirty="0" smtClean="0">
                          <a:solidFill>
                            <a:srgbClr val="FFFFFF"/>
                          </a:solidFill>
                          <a:latin typeface="Arial Narrow"/>
                          <a:ea typeface="Times New Roman"/>
                          <a:cs typeface="Arial"/>
                        </a:rPr>
                        <a:t>EN LA FAMILIA </a:t>
                      </a:r>
                      <a:r>
                        <a:rPr lang="es-ES" sz="1100" b="1" dirty="0">
                          <a:solidFill>
                            <a:srgbClr val="FFFFFF"/>
                          </a:solidFill>
                          <a:latin typeface="Arial Narrow"/>
                          <a:ea typeface="Times New Roman"/>
                          <a:cs typeface="Arial"/>
                        </a:rPr>
                        <a:t>: “Juntos rumbo a la gran meta”</a:t>
                      </a:r>
                      <a:endParaRPr lang="es-MX" sz="1100" dirty="0">
                        <a:latin typeface="Times New Roman"/>
                        <a:ea typeface="Times New Roman"/>
                        <a:cs typeface="Times New Roman"/>
                      </a:endParaRPr>
                    </a:p>
                  </a:txBody>
                  <a:tcPr marL="9495" marR="9495" marT="9495" marB="9495" anchor="ctr">
                    <a:lnL>
                      <a:noFill/>
                    </a:lnL>
                    <a:lnR>
                      <a:noFill/>
                    </a:lnR>
                    <a:lnT>
                      <a:noFill/>
                    </a:lnT>
                    <a:lnB>
                      <a:noFill/>
                    </a:lnB>
                    <a:solidFill>
                      <a:schemeClr val="accent5">
                        <a:lumMod val="50000"/>
                      </a:schemeClr>
                    </a:solidFill>
                  </a:tcPr>
                </a:tc>
              </a:tr>
              <a:tr h="398804">
                <a:tc>
                  <a:txBody>
                    <a:bodyPr/>
                    <a:lstStyle/>
                    <a:p>
                      <a:pPr>
                        <a:spcAft>
                          <a:spcPts val="0"/>
                        </a:spcAft>
                      </a:pPr>
                      <a:r>
                        <a:rPr lang="es-ES" sz="1100" dirty="0">
                          <a:latin typeface="Times New Roman"/>
                          <a:ea typeface="Times New Roman"/>
                          <a:cs typeface="Times New Roman"/>
                        </a:rPr>
                        <a:t> </a:t>
                      </a:r>
                      <a:endParaRPr lang="es-MX" sz="1100" dirty="0">
                        <a:latin typeface="Times New Roman"/>
                        <a:ea typeface="Times New Roman"/>
                        <a:cs typeface="Times New Roman"/>
                      </a:endParaRPr>
                    </a:p>
                  </a:txBody>
                  <a:tcPr marL="9495" marR="9495" marT="9495" marB="9495"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Muchos ancianos sufren de soledad y depresión, viven aislados sintiéndose un estorbo para sus familias y para la sociedad. ¡Qué triste es verlos terminar sus vidas de esa manera! El perdonar y el pedir perdón por los errores del pasado pueden ser la clave para recobrar esa armonía familiar perdida.</a:t>
                      </a:r>
                      <a:endParaRPr lang="es-MX" sz="1100" dirty="0">
                        <a:latin typeface="Times New Roman"/>
                        <a:ea typeface="Times New Roman"/>
                        <a:cs typeface="Times New Roman"/>
                      </a:endParaRPr>
                    </a:p>
                  </a:txBody>
                  <a:tcPr marL="9495" marR="9495" marT="9495" marB="9495" anchor="ctr">
                    <a:lnL>
                      <a:noFill/>
                    </a:lnL>
                    <a:lnR>
                      <a:noFill/>
                    </a:lnR>
                    <a:lnT>
                      <a:noFill/>
                    </a:lnT>
                    <a:lnB>
                      <a:noFill/>
                    </a:lnB>
                    <a:solidFill>
                      <a:srgbClr val="FFFFFF"/>
                    </a:solidFill>
                  </a:tcPr>
                </a:tc>
              </a:tr>
              <a:tr h="94953">
                <a:tc>
                  <a:txBody>
                    <a:bodyPr/>
                    <a:lstStyle/>
                    <a:p>
                      <a:pPr>
                        <a:spcAft>
                          <a:spcPts val="0"/>
                        </a:spcAft>
                      </a:pPr>
                      <a:r>
                        <a:rPr lang="es-ES" sz="1100" b="1" baseline="0" dirty="0" smtClean="0">
                          <a:solidFill>
                            <a:srgbClr val="FFFFFF"/>
                          </a:solidFill>
                          <a:latin typeface="Arial Narrow"/>
                          <a:ea typeface="Times New Roman"/>
                          <a:cs typeface="Arial"/>
                        </a:rPr>
                        <a:t>     </a:t>
                      </a:r>
                      <a:r>
                        <a:rPr lang="es-ES" sz="1100" b="1" dirty="0" smtClean="0">
                          <a:solidFill>
                            <a:srgbClr val="FFFFFF"/>
                          </a:solidFill>
                          <a:latin typeface="Arial Narrow"/>
                          <a:ea typeface="Times New Roman"/>
                          <a:cs typeface="Arial"/>
                        </a:rPr>
                        <a:t>0219</a:t>
                      </a:r>
                      <a:endParaRPr lang="es-MX" sz="1100" dirty="0">
                        <a:latin typeface="Times New Roman"/>
                        <a:ea typeface="Times New Roman"/>
                        <a:cs typeface="Times New Roman"/>
                      </a:endParaRPr>
                    </a:p>
                  </a:txBody>
                  <a:tcPr marL="9495" marR="9495" marT="9495" marB="9495" anchor="ctr">
                    <a:lnL>
                      <a:noFill/>
                    </a:lnL>
                    <a:lnR>
                      <a:noFill/>
                    </a:lnR>
                    <a:lnT>
                      <a:noFill/>
                    </a:lnT>
                    <a:lnB>
                      <a:noFill/>
                    </a:lnB>
                    <a:solidFill>
                      <a:srgbClr val="0062A5"/>
                    </a:solidFill>
                  </a:tcPr>
                </a:tc>
                <a:tc>
                  <a:txBody>
                    <a:bodyPr/>
                    <a:lstStyle/>
                    <a:p>
                      <a:pPr>
                        <a:spcAft>
                          <a:spcPts val="0"/>
                        </a:spcAft>
                      </a:pPr>
                      <a:r>
                        <a:rPr lang="es-ES" sz="1100" b="1" dirty="0">
                          <a:solidFill>
                            <a:srgbClr val="FFFFFF"/>
                          </a:solidFill>
                          <a:latin typeface="Arial Narrow"/>
                          <a:ea typeface="Times New Roman"/>
                          <a:cs typeface="Arial"/>
                        </a:rPr>
                        <a:t>¿VIOLENCIA O NOVIAZGO?</a:t>
                      </a:r>
                      <a:endParaRPr lang="es-MX" sz="1100" dirty="0">
                        <a:latin typeface="Times New Roman"/>
                        <a:ea typeface="Times New Roman"/>
                        <a:cs typeface="Times New Roman"/>
                      </a:endParaRPr>
                    </a:p>
                  </a:txBody>
                  <a:tcPr marL="9495" marR="9495" marT="9495" marB="9495" anchor="ctr">
                    <a:lnL>
                      <a:noFill/>
                    </a:lnL>
                    <a:lnR>
                      <a:noFill/>
                    </a:lnR>
                    <a:lnT>
                      <a:noFill/>
                    </a:lnT>
                    <a:lnB>
                      <a:noFill/>
                    </a:lnB>
                    <a:solidFill>
                      <a:schemeClr val="accent5">
                        <a:lumMod val="50000"/>
                      </a:schemeClr>
                    </a:solidFill>
                  </a:tcPr>
                </a:tc>
              </a:tr>
              <a:tr h="474766">
                <a:tc>
                  <a:txBody>
                    <a:bodyPr/>
                    <a:lstStyle/>
                    <a:p>
                      <a:pPr>
                        <a:spcAft>
                          <a:spcPts val="0"/>
                        </a:spcAft>
                      </a:pPr>
                      <a:r>
                        <a:rPr lang="es-ES" sz="1100" dirty="0">
                          <a:latin typeface="Times New Roman"/>
                          <a:ea typeface="Times New Roman"/>
                          <a:cs typeface="Times New Roman"/>
                        </a:rPr>
                        <a:t> </a:t>
                      </a:r>
                      <a:endParaRPr lang="es-MX" sz="1100" dirty="0">
                        <a:latin typeface="Times New Roman"/>
                        <a:ea typeface="Times New Roman"/>
                        <a:cs typeface="Times New Roman"/>
                      </a:endParaRPr>
                    </a:p>
                  </a:txBody>
                  <a:tcPr marL="9495" marR="9495" marT="9495" marB="9495"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Tan sólo en el país de México, el 90% de los noviazgos sufren algún tipo de </a:t>
                      </a:r>
                      <a:r>
                        <a:rPr lang="es-ES" sz="1100" dirty="0" smtClean="0">
                          <a:solidFill>
                            <a:srgbClr val="000000"/>
                          </a:solidFill>
                          <a:latin typeface="Arial Narrow"/>
                          <a:ea typeface="Times New Roman"/>
                          <a:cs typeface="Arial"/>
                        </a:rPr>
                        <a:t>violencia</a:t>
                      </a:r>
                      <a:r>
                        <a:rPr lang="es-ES" sz="1100" baseline="0" dirty="0" smtClean="0">
                          <a:solidFill>
                            <a:srgbClr val="000000"/>
                          </a:solidFill>
                          <a:latin typeface="Arial Narrow"/>
                          <a:ea typeface="Times New Roman"/>
                          <a:cs typeface="Arial"/>
                        </a:rPr>
                        <a:t> </a:t>
                      </a:r>
                      <a:r>
                        <a:rPr lang="es-ES" sz="1100" dirty="0" smtClean="0">
                          <a:solidFill>
                            <a:srgbClr val="000000"/>
                          </a:solidFill>
                          <a:latin typeface="Arial Narrow"/>
                          <a:ea typeface="Times New Roman"/>
                          <a:cs typeface="Arial"/>
                        </a:rPr>
                        <a:t>del </a:t>
                      </a:r>
                      <a:r>
                        <a:rPr lang="es-ES" sz="1100" dirty="0">
                          <a:solidFill>
                            <a:srgbClr val="000000"/>
                          </a:solidFill>
                          <a:latin typeface="Arial Narrow"/>
                          <a:ea typeface="Times New Roman"/>
                          <a:cs typeface="Arial"/>
                        </a:rPr>
                        <a:t>hombre </a:t>
                      </a:r>
                      <a:r>
                        <a:rPr lang="es-ES" sz="1100" dirty="0" smtClean="0">
                          <a:solidFill>
                            <a:srgbClr val="000000"/>
                          </a:solidFill>
                          <a:latin typeface="Arial Narrow"/>
                          <a:ea typeface="Times New Roman"/>
                          <a:cs typeface="Arial"/>
                        </a:rPr>
                        <a:t>hacia  la mujer. Los</a:t>
                      </a:r>
                      <a:r>
                        <a:rPr lang="es-ES" sz="1100" baseline="0" dirty="0" smtClean="0">
                          <a:solidFill>
                            <a:srgbClr val="000000"/>
                          </a:solidFill>
                          <a:latin typeface="Arial Narrow"/>
                          <a:ea typeface="Times New Roman"/>
                          <a:cs typeface="Arial"/>
                        </a:rPr>
                        <a:t> g</a:t>
                      </a:r>
                      <a:r>
                        <a:rPr lang="es-ES" sz="1100" dirty="0" smtClean="0">
                          <a:solidFill>
                            <a:srgbClr val="000000"/>
                          </a:solidFill>
                          <a:latin typeface="Arial Narrow"/>
                          <a:ea typeface="Times New Roman"/>
                          <a:cs typeface="Arial"/>
                        </a:rPr>
                        <a:t>olpes </a:t>
                      </a:r>
                      <a:r>
                        <a:rPr lang="es-ES" sz="1100" dirty="0">
                          <a:solidFill>
                            <a:srgbClr val="000000"/>
                          </a:solidFill>
                          <a:latin typeface="Arial Narrow"/>
                          <a:ea typeface="Times New Roman"/>
                          <a:cs typeface="Arial"/>
                        </a:rPr>
                        <a:t>no son la única forma de manifestación de ésta; las humillaciones, el lenguaje grosero, las amenazas, la intimidación y los chantajes son las formas más comunes de violentar los derechos de la persona a quien se dice amar.</a:t>
                      </a:r>
                      <a:endParaRPr lang="es-MX" sz="1100" dirty="0">
                        <a:latin typeface="Times New Roman"/>
                        <a:ea typeface="Times New Roman"/>
                        <a:cs typeface="Times New Roman"/>
                      </a:endParaRPr>
                    </a:p>
                  </a:txBody>
                  <a:tcPr marL="9495" marR="9495" marT="9495" marB="9495" anchor="ctr">
                    <a:lnL>
                      <a:noFill/>
                    </a:lnL>
                    <a:lnR>
                      <a:noFill/>
                    </a:lnR>
                    <a:lnT>
                      <a:noFill/>
                    </a:lnT>
                    <a:lnB>
                      <a:noFill/>
                    </a:lnB>
                    <a:solidFill>
                      <a:srgbClr val="FFFFFF"/>
                    </a:solidFill>
                  </a:tcPr>
                </a:tc>
              </a:tr>
              <a:tr h="94953">
                <a:tc>
                  <a:txBody>
                    <a:bodyPr/>
                    <a:lstStyle/>
                    <a:p>
                      <a:pPr>
                        <a:spcAft>
                          <a:spcPts val="0"/>
                        </a:spcAft>
                      </a:pPr>
                      <a:r>
                        <a:rPr lang="es-ES" sz="1100" b="1" dirty="0" smtClean="0">
                          <a:solidFill>
                            <a:srgbClr val="FFFFFF"/>
                          </a:solidFill>
                          <a:latin typeface="Arial Narrow"/>
                          <a:ea typeface="Times New Roman"/>
                          <a:cs typeface="Arial"/>
                        </a:rPr>
                        <a:t>     0220</a:t>
                      </a:r>
                      <a:endParaRPr lang="es-MX" sz="1100" dirty="0">
                        <a:latin typeface="Times New Roman"/>
                        <a:ea typeface="Times New Roman"/>
                        <a:cs typeface="Times New Roman"/>
                      </a:endParaRPr>
                    </a:p>
                  </a:txBody>
                  <a:tcPr marL="9495" marR="9495" marT="9495" marB="9495" anchor="ctr">
                    <a:lnL>
                      <a:noFill/>
                    </a:lnL>
                    <a:lnR>
                      <a:noFill/>
                    </a:lnR>
                    <a:lnT>
                      <a:noFill/>
                    </a:lnT>
                    <a:lnB>
                      <a:noFill/>
                    </a:lnB>
                    <a:solidFill>
                      <a:srgbClr val="0062A5"/>
                    </a:solidFill>
                  </a:tcPr>
                </a:tc>
                <a:tc>
                  <a:txBody>
                    <a:bodyPr/>
                    <a:lstStyle/>
                    <a:p>
                      <a:pPr>
                        <a:spcAft>
                          <a:spcPts val="0"/>
                        </a:spcAft>
                      </a:pPr>
                      <a:r>
                        <a:rPr lang="es-ES" sz="1100" b="1" dirty="0">
                          <a:solidFill>
                            <a:srgbClr val="FFFFFF"/>
                          </a:solidFill>
                          <a:latin typeface="Arial Narrow"/>
                          <a:ea typeface="Times New Roman"/>
                          <a:cs typeface="Arial"/>
                        </a:rPr>
                        <a:t>DESCUBRIENDO EL LADO OSCURO DEL PLACER</a:t>
                      </a:r>
                      <a:endParaRPr lang="es-MX" sz="1100" dirty="0">
                        <a:latin typeface="Times New Roman"/>
                        <a:ea typeface="Times New Roman"/>
                        <a:cs typeface="Times New Roman"/>
                      </a:endParaRPr>
                    </a:p>
                  </a:txBody>
                  <a:tcPr marL="9495" marR="9495" marT="9495" marB="9495" anchor="ctr">
                    <a:lnL>
                      <a:noFill/>
                    </a:lnL>
                    <a:lnR>
                      <a:noFill/>
                    </a:lnR>
                    <a:lnT>
                      <a:noFill/>
                    </a:lnT>
                    <a:lnB>
                      <a:noFill/>
                    </a:lnB>
                    <a:solidFill>
                      <a:schemeClr val="accent5">
                        <a:lumMod val="50000"/>
                      </a:schemeClr>
                    </a:solidFill>
                  </a:tcPr>
                </a:tc>
              </a:tr>
              <a:tr h="550729">
                <a:tc>
                  <a:txBody>
                    <a:bodyPr/>
                    <a:lstStyle/>
                    <a:p>
                      <a:pPr>
                        <a:spcAft>
                          <a:spcPts val="0"/>
                        </a:spcAft>
                      </a:pPr>
                      <a:r>
                        <a:rPr lang="es-ES" sz="1100" dirty="0">
                          <a:latin typeface="Times New Roman"/>
                          <a:ea typeface="Times New Roman"/>
                          <a:cs typeface="Times New Roman"/>
                        </a:rPr>
                        <a:t> </a:t>
                      </a:r>
                      <a:endParaRPr lang="es-MX" sz="1100" dirty="0">
                        <a:latin typeface="Times New Roman"/>
                        <a:ea typeface="Times New Roman"/>
                        <a:cs typeface="Times New Roman"/>
                      </a:endParaRPr>
                    </a:p>
                  </a:txBody>
                  <a:tcPr marL="9495" marR="9495" marT="9495" marB="9495"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Los adolescentes que atraviesan esta difícil etapa se enfrentan a grandes obstáculos que muchas veces no saben cómo vencer. El sexo, las drogas, la facilidad con la que éstas se adquieren y la desinformación que provienen de los medios vienen a empeorar la ya de por sí difícil situación. Este programa es especial para padres que desean guardar a sus hijos de los engaños de la adolescencia</a:t>
                      </a:r>
                      <a:r>
                        <a:rPr lang="es-ES" sz="1100" dirty="0">
                          <a:solidFill>
                            <a:srgbClr val="000000"/>
                          </a:solidFill>
                          <a:latin typeface="Verdana"/>
                          <a:ea typeface="Times New Roman"/>
                          <a:cs typeface="Times New Roman"/>
                        </a:rPr>
                        <a:t>.</a:t>
                      </a:r>
                      <a:endParaRPr lang="es-MX" sz="1100" dirty="0">
                        <a:latin typeface="Times New Roman"/>
                        <a:ea typeface="Times New Roman"/>
                        <a:cs typeface="Times New Roman"/>
                      </a:endParaRPr>
                    </a:p>
                  </a:txBody>
                  <a:tcPr marL="9495" marR="9495" marT="9495" marB="9495" anchor="ctr">
                    <a:lnL>
                      <a:noFill/>
                    </a:lnL>
                    <a:lnR>
                      <a:noFill/>
                    </a:lnR>
                    <a:lnT>
                      <a:noFill/>
                    </a:lnT>
                    <a:lnB>
                      <a:noFill/>
                    </a:lnB>
                    <a:solidFill>
                      <a:srgbClr val="FFFFFF"/>
                    </a:solidFill>
                  </a:tcPr>
                </a:tc>
              </a:tr>
              <a:tr h="94953">
                <a:tc>
                  <a:txBody>
                    <a:bodyPr/>
                    <a:lstStyle/>
                    <a:p>
                      <a:pPr>
                        <a:spcAft>
                          <a:spcPts val="0"/>
                        </a:spcAft>
                      </a:pPr>
                      <a:r>
                        <a:rPr lang="es-ES" sz="1100" b="1" dirty="0" smtClean="0">
                          <a:solidFill>
                            <a:srgbClr val="FFFFFF"/>
                          </a:solidFill>
                          <a:latin typeface="Arial Narrow"/>
                          <a:ea typeface="Times New Roman"/>
                          <a:cs typeface="Arial"/>
                        </a:rPr>
                        <a:t>     0221</a:t>
                      </a:r>
                      <a:endParaRPr lang="es-MX" sz="1100" dirty="0">
                        <a:latin typeface="Times New Roman"/>
                        <a:ea typeface="Times New Roman"/>
                        <a:cs typeface="Times New Roman"/>
                      </a:endParaRPr>
                    </a:p>
                  </a:txBody>
                  <a:tcPr marL="9495" marR="9495" marT="9495" marB="9495" anchor="ctr">
                    <a:lnL>
                      <a:noFill/>
                    </a:lnL>
                    <a:lnR>
                      <a:noFill/>
                    </a:lnR>
                    <a:lnT>
                      <a:noFill/>
                    </a:lnT>
                    <a:lnB>
                      <a:noFill/>
                    </a:lnB>
                    <a:solidFill>
                      <a:srgbClr val="0062A5"/>
                    </a:solidFill>
                  </a:tcPr>
                </a:tc>
                <a:tc>
                  <a:txBody>
                    <a:bodyPr/>
                    <a:lstStyle/>
                    <a:p>
                      <a:pPr>
                        <a:spcAft>
                          <a:spcPts val="0"/>
                        </a:spcAft>
                      </a:pPr>
                      <a:r>
                        <a:rPr lang="es-ES" sz="1100" b="1" dirty="0">
                          <a:solidFill>
                            <a:srgbClr val="FFFFFF"/>
                          </a:solidFill>
                          <a:latin typeface="Arial Narrow"/>
                          <a:ea typeface="Times New Roman"/>
                          <a:cs typeface="Arial"/>
                        </a:rPr>
                        <a:t>EL HOGAR </a:t>
                      </a:r>
                      <a:r>
                        <a:rPr lang="es-ES" sz="1100" b="1" dirty="0" smtClean="0">
                          <a:solidFill>
                            <a:srgbClr val="FFFFFF"/>
                          </a:solidFill>
                          <a:latin typeface="Arial Narrow"/>
                          <a:ea typeface="Times New Roman"/>
                          <a:cs typeface="Arial"/>
                        </a:rPr>
                        <a:t>¡LA MEJOR</a:t>
                      </a:r>
                      <a:r>
                        <a:rPr lang="es-ES" sz="1100" b="1" baseline="0" dirty="0" smtClean="0">
                          <a:solidFill>
                            <a:srgbClr val="FFFFFF"/>
                          </a:solidFill>
                          <a:latin typeface="Arial Narrow"/>
                          <a:ea typeface="Times New Roman"/>
                          <a:cs typeface="Arial"/>
                        </a:rPr>
                        <a:t> ESCUELA</a:t>
                      </a:r>
                      <a:r>
                        <a:rPr lang="es-ES" sz="1100" b="1" dirty="0" smtClean="0">
                          <a:solidFill>
                            <a:srgbClr val="FFFFFF"/>
                          </a:solidFill>
                          <a:latin typeface="Arial Narrow"/>
                          <a:ea typeface="Times New Roman"/>
                          <a:cs typeface="Arial"/>
                        </a:rPr>
                        <a:t>!</a:t>
                      </a:r>
                      <a:endParaRPr lang="es-MX" sz="1100" dirty="0">
                        <a:latin typeface="Times New Roman"/>
                        <a:ea typeface="Times New Roman"/>
                        <a:cs typeface="Times New Roman"/>
                      </a:endParaRPr>
                    </a:p>
                  </a:txBody>
                  <a:tcPr marL="9495" marR="9495" marT="9495" marB="9495" anchor="ctr">
                    <a:lnL>
                      <a:noFill/>
                    </a:lnL>
                    <a:lnR>
                      <a:noFill/>
                    </a:lnR>
                    <a:lnT>
                      <a:noFill/>
                    </a:lnT>
                    <a:lnB>
                      <a:noFill/>
                    </a:lnB>
                    <a:solidFill>
                      <a:schemeClr val="accent5">
                        <a:lumMod val="50000"/>
                      </a:schemeClr>
                    </a:solidFill>
                  </a:tcPr>
                </a:tc>
              </a:tr>
              <a:tr h="474766">
                <a:tc>
                  <a:txBody>
                    <a:bodyPr/>
                    <a:lstStyle/>
                    <a:p>
                      <a:pPr>
                        <a:spcAft>
                          <a:spcPts val="0"/>
                        </a:spcAft>
                      </a:pPr>
                      <a:r>
                        <a:rPr lang="es-ES" sz="1100" dirty="0">
                          <a:latin typeface="Times New Roman"/>
                          <a:ea typeface="Times New Roman"/>
                          <a:cs typeface="Times New Roman"/>
                        </a:rPr>
                        <a:t> </a:t>
                      </a:r>
                      <a:endParaRPr lang="es-MX" sz="1100" dirty="0">
                        <a:latin typeface="Times New Roman"/>
                        <a:ea typeface="Times New Roman"/>
                        <a:cs typeface="Times New Roman"/>
                      </a:endParaRPr>
                    </a:p>
                  </a:txBody>
                  <a:tcPr marL="9495" marR="9495" marT="9495" marB="9495"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El hogar debe ser el mayor centro de influencia educativa para los hijos, pues es ahí donde se forman y fortalecen los hábitos y los valores que prevalecerán durante su vida futura. Por eso, es necesario que los padres nos enfoquemos en brindarles una educación que provea para todas las necesidades básicas del ser humano, es decir, una educación integral.</a:t>
                      </a:r>
                      <a:endParaRPr lang="es-MX" sz="1100">
                        <a:latin typeface="Times New Roman"/>
                        <a:ea typeface="Times New Roman"/>
                        <a:cs typeface="Times New Roman"/>
                      </a:endParaRPr>
                    </a:p>
                  </a:txBody>
                  <a:tcPr marL="9495" marR="9495" marT="9495" marB="9495" anchor="ctr">
                    <a:lnL>
                      <a:noFill/>
                    </a:lnL>
                    <a:lnR>
                      <a:noFill/>
                    </a:lnR>
                    <a:lnT>
                      <a:noFill/>
                    </a:lnT>
                    <a:lnB>
                      <a:noFill/>
                    </a:lnB>
                    <a:solidFill>
                      <a:srgbClr val="FFFFFF"/>
                    </a:solidFill>
                  </a:tcPr>
                </a:tc>
              </a:tr>
              <a:tr h="94953">
                <a:tc>
                  <a:txBody>
                    <a:bodyPr/>
                    <a:lstStyle/>
                    <a:p>
                      <a:pPr>
                        <a:spcAft>
                          <a:spcPts val="0"/>
                        </a:spcAft>
                      </a:pPr>
                      <a:r>
                        <a:rPr lang="es-ES" sz="1100" b="1" dirty="0" smtClean="0">
                          <a:solidFill>
                            <a:srgbClr val="FFFFFF"/>
                          </a:solidFill>
                          <a:latin typeface="Arial Narrow"/>
                          <a:ea typeface="Times New Roman"/>
                          <a:cs typeface="Arial"/>
                        </a:rPr>
                        <a:t>     0222</a:t>
                      </a:r>
                      <a:endParaRPr lang="es-MX" sz="1100" dirty="0">
                        <a:latin typeface="Times New Roman"/>
                        <a:ea typeface="Times New Roman"/>
                        <a:cs typeface="Times New Roman"/>
                      </a:endParaRPr>
                    </a:p>
                  </a:txBody>
                  <a:tcPr marL="9495" marR="9495" marT="9495" marB="9495" anchor="ctr">
                    <a:lnL>
                      <a:noFill/>
                    </a:lnL>
                    <a:lnR>
                      <a:noFill/>
                    </a:lnR>
                    <a:lnT>
                      <a:noFill/>
                    </a:lnT>
                    <a:lnB>
                      <a:noFill/>
                    </a:lnB>
                    <a:solidFill>
                      <a:srgbClr val="0062A5"/>
                    </a:solidFill>
                  </a:tcPr>
                </a:tc>
                <a:tc>
                  <a:txBody>
                    <a:bodyPr/>
                    <a:lstStyle/>
                    <a:p>
                      <a:pPr>
                        <a:spcAft>
                          <a:spcPts val="0"/>
                        </a:spcAft>
                      </a:pPr>
                      <a:r>
                        <a:rPr lang="es-ES" sz="1100" b="1" dirty="0">
                          <a:solidFill>
                            <a:srgbClr val="FFFFFF"/>
                          </a:solidFill>
                          <a:latin typeface="Arial Narrow"/>
                          <a:ea typeface="Times New Roman"/>
                          <a:cs typeface="Arial"/>
                        </a:rPr>
                        <a:t>ESTRÉS LABORAL</a:t>
                      </a:r>
                      <a:endParaRPr lang="es-MX" sz="1100" dirty="0">
                        <a:latin typeface="Times New Roman"/>
                        <a:ea typeface="Times New Roman"/>
                        <a:cs typeface="Times New Roman"/>
                      </a:endParaRPr>
                    </a:p>
                  </a:txBody>
                  <a:tcPr marL="9495" marR="9495" marT="9495" marB="9495" anchor="ctr">
                    <a:lnL>
                      <a:noFill/>
                    </a:lnL>
                    <a:lnR>
                      <a:noFill/>
                    </a:lnR>
                    <a:lnT>
                      <a:noFill/>
                    </a:lnT>
                    <a:lnB>
                      <a:noFill/>
                    </a:lnB>
                    <a:solidFill>
                      <a:schemeClr val="accent5">
                        <a:lumMod val="50000"/>
                      </a:schemeClr>
                    </a:solidFill>
                  </a:tcPr>
                </a:tc>
              </a:tr>
              <a:tr h="550729">
                <a:tc>
                  <a:txBody>
                    <a:bodyPr/>
                    <a:lstStyle/>
                    <a:p>
                      <a:pPr>
                        <a:spcAft>
                          <a:spcPts val="0"/>
                        </a:spcAft>
                      </a:pPr>
                      <a:r>
                        <a:rPr lang="es-ES" sz="1100" dirty="0">
                          <a:latin typeface="Times New Roman"/>
                          <a:ea typeface="Times New Roman"/>
                          <a:cs typeface="Times New Roman"/>
                        </a:rPr>
                        <a:t> </a:t>
                      </a:r>
                      <a:endParaRPr lang="es-MX" sz="1100" dirty="0">
                        <a:latin typeface="Times New Roman"/>
                        <a:ea typeface="Times New Roman"/>
                        <a:cs typeface="Times New Roman"/>
                      </a:endParaRPr>
                    </a:p>
                  </a:txBody>
                  <a:tcPr marL="9495" marR="9495" marT="9495" marB="9495"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El estrés laboral es el conjunto de fenómenos que se suceden en el organismo del trabajador por causas tensionantes derivadas del trabajo o que con motivo de éste afectan la salud del trabajador, y consecuentemente su entorno familiar. ¿Cómo debe protegerse a la familia cuando el miembro que trabaja está siendo afectado emocionalmente a causa de las tensiones en el trabajo?</a:t>
                      </a:r>
                      <a:endParaRPr lang="es-MX" sz="1100">
                        <a:latin typeface="Times New Roman"/>
                        <a:ea typeface="Times New Roman"/>
                        <a:cs typeface="Times New Roman"/>
                      </a:endParaRPr>
                    </a:p>
                  </a:txBody>
                  <a:tcPr marL="9495" marR="9495" marT="9495" marB="9495" anchor="ctr">
                    <a:lnL>
                      <a:noFill/>
                    </a:lnL>
                    <a:lnR>
                      <a:noFill/>
                    </a:lnR>
                    <a:lnT>
                      <a:noFill/>
                    </a:lnT>
                    <a:lnB>
                      <a:noFill/>
                    </a:lnB>
                    <a:solidFill>
                      <a:srgbClr val="FFFFFF"/>
                    </a:solidFill>
                  </a:tcPr>
                </a:tc>
              </a:tr>
              <a:tr h="94953">
                <a:tc>
                  <a:txBody>
                    <a:bodyPr/>
                    <a:lstStyle/>
                    <a:p>
                      <a:pPr>
                        <a:spcAft>
                          <a:spcPts val="0"/>
                        </a:spcAft>
                      </a:pPr>
                      <a:r>
                        <a:rPr lang="es-ES" sz="1100" b="1" dirty="0" smtClean="0">
                          <a:solidFill>
                            <a:srgbClr val="FFFFFF"/>
                          </a:solidFill>
                          <a:latin typeface="Arial Narrow"/>
                          <a:ea typeface="Times New Roman"/>
                          <a:cs typeface="Arial"/>
                        </a:rPr>
                        <a:t>     0223</a:t>
                      </a:r>
                      <a:endParaRPr lang="es-MX" sz="1100" dirty="0">
                        <a:latin typeface="Times New Roman"/>
                        <a:ea typeface="Times New Roman"/>
                        <a:cs typeface="Times New Roman"/>
                      </a:endParaRPr>
                    </a:p>
                  </a:txBody>
                  <a:tcPr marL="9495" marR="9495" marT="9495" marB="9495" anchor="ctr">
                    <a:lnL>
                      <a:noFill/>
                    </a:lnL>
                    <a:lnR>
                      <a:noFill/>
                    </a:lnR>
                    <a:lnT>
                      <a:noFill/>
                    </a:lnT>
                    <a:lnB>
                      <a:noFill/>
                    </a:lnB>
                    <a:solidFill>
                      <a:srgbClr val="0062A5"/>
                    </a:solidFill>
                  </a:tcPr>
                </a:tc>
                <a:tc>
                  <a:txBody>
                    <a:bodyPr/>
                    <a:lstStyle/>
                    <a:p>
                      <a:pPr>
                        <a:spcAft>
                          <a:spcPts val="0"/>
                        </a:spcAft>
                      </a:pPr>
                      <a:r>
                        <a:rPr lang="es-ES" sz="1100" b="1" dirty="0">
                          <a:solidFill>
                            <a:srgbClr val="FFFFFF"/>
                          </a:solidFill>
                          <a:latin typeface="Arial Narrow"/>
                          <a:ea typeface="Times New Roman"/>
                          <a:cs typeface="Arial"/>
                        </a:rPr>
                        <a:t>LOS NIÑOS DE HOY "¿Qué harás tú por ellos?"</a:t>
                      </a:r>
                      <a:endParaRPr lang="es-MX" sz="1100" dirty="0">
                        <a:latin typeface="Times New Roman"/>
                        <a:ea typeface="Times New Roman"/>
                        <a:cs typeface="Times New Roman"/>
                      </a:endParaRPr>
                    </a:p>
                  </a:txBody>
                  <a:tcPr marL="9495" marR="9495" marT="9495" marB="9495" anchor="ctr">
                    <a:lnL>
                      <a:noFill/>
                    </a:lnL>
                    <a:lnR>
                      <a:noFill/>
                    </a:lnR>
                    <a:lnT>
                      <a:noFill/>
                    </a:lnT>
                    <a:lnB>
                      <a:noFill/>
                    </a:lnB>
                    <a:solidFill>
                      <a:schemeClr val="accent5">
                        <a:lumMod val="50000"/>
                      </a:schemeClr>
                    </a:solidFill>
                  </a:tcPr>
                </a:tc>
              </a:tr>
              <a:tr h="550729">
                <a:tc>
                  <a:txBody>
                    <a:bodyPr/>
                    <a:lstStyle/>
                    <a:p>
                      <a:pPr>
                        <a:spcAft>
                          <a:spcPts val="0"/>
                        </a:spcAft>
                      </a:pPr>
                      <a:r>
                        <a:rPr lang="es-ES" sz="1100" dirty="0">
                          <a:latin typeface="Times New Roman"/>
                          <a:ea typeface="Times New Roman"/>
                          <a:cs typeface="Times New Roman"/>
                        </a:rPr>
                        <a:t> </a:t>
                      </a:r>
                      <a:endParaRPr lang="es-MX" sz="1100" dirty="0">
                        <a:latin typeface="Times New Roman"/>
                        <a:ea typeface="Times New Roman"/>
                        <a:cs typeface="Times New Roman"/>
                      </a:endParaRPr>
                    </a:p>
                  </a:txBody>
                  <a:tcPr marL="9495" marR="9495" marT="9495" marB="9495"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"Es evidente que a los adultos nos corresponde proveer las condiciones necesarias para el completo desarrollo de los niños, entendiendo que mucho de lo que nosotros hagamos o dejemos de hacer, definirá su calidad de vida. En nosotros está el darles una verdadera esperanza para vivir." Prof. E. Alvarado, Coordinador de Asistencia Social para menores vulnerables en zonas indígenas.</a:t>
                      </a:r>
                      <a:endParaRPr lang="es-MX" sz="1100" dirty="0">
                        <a:latin typeface="Times New Roman"/>
                        <a:ea typeface="Times New Roman"/>
                        <a:cs typeface="Times New Roman"/>
                      </a:endParaRPr>
                    </a:p>
                  </a:txBody>
                  <a:tcPr marL="9495" marR="9495" marT="9495" marB="9495" anchor="ctr">
                    <a:lnL>
                      <a:noFill/>
                    </a:lnL>
                    <a:lnR>
                      <a:noFill/>
                    </a:lnR>
                    <a:lnT>
                      <a:noFill/>
                    </a:lnT>
                    <a:lnB>
                      <a:noFill/>
                    </a:lnB>
                    <a:solidFill>
                      <a:srgbClr val="FFFFFF"/>
                    </a:solidFill>
                  </a:tcPr>
                </a:tc>
              </a:tr>
            </a:tbl>
          </a:graphicData>
        </a:graphic>
      </p:graphicFrame>
    </p:spTree>
  </p:cSld>
  <p:clrMapOvr>
    <a:masterClrMapping/>
  </p:clrMapOvr>
  <p:transition>
    <p:dissolv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144587" y="1501117"/>
          <a:ext cx="7634287" cy="4560456"/>
        </p:xfrm>
        <a:graphic>
          <a:graphicData uri="http://schemas.openxmlformats.org/drawingml/2006/table">
            <a:tbl>
              <a:tblPr/>
              <a:tblGrid>
                <a:gridCol w="566534"/>
                <a:gridCol w="7067753"/>
              </a:tblGrid>
              <a:tr h="153939">
                <a:tc>
                  <a:txBody>
                    <a:bodyPr/>
                    <a:lstStyle/>
                    <a:p>
                      <a:pPr>
                        <a:spcAft>
                          <a:spcPts val="0"/>
                        </a:spcAft>
                      </a:pPr>
                      <a:r>
                        <a:rPr lang="es-ES" sz="1100" b="1" dirty="0" smtClean="0">
                          <a:solidFill>
                            <a:srgbClr val="FFFFFF"/>
                          </a:solidFill>
                          <a:latin typeface="Arial Narrow"/>
                          <a:ea typeface="Times New Roman"/>
                          <a:cs typeface="Arial"/>
                        </a:rPr>
                        <a:t>     </a:t>
                      </a:r>
                      <a:r>
                        <a:rPr lang="es-ES" sz="1100" b="1" dirty="0" smtClean="0">
                          <a:solidFill>
                            <a:srgbClr val="FFFFFF"/>
                          </a:solidFill>
                          <a:latin typeface="Arial Narrow"/>
                          <a:ea typeface="Times New Roman"/>
                          <a:cs typeface="Arial"/>
                        </a:rPr>
                        <a:t>0224.</a:t>
                      </a:r>
                      <a:endParaRPr lang="es-MX" sz="1100" dirty="0">
                        <a:latin typeface="Times New Roman"/>
                        <a:ea typeface="Times New Roman"/>
                        <a:cs typeface="Times New Roman"/>
                      </a:endParaRPr>
                    </a:p>
                  </a:txBody>
                  <a:tcPr marL="15394" marR="15394" marT="15394" marB="15394" anchor="ctr">
                    <a:lnL>
                      <a:noFill/>
                    </a:lnL>
                    <a:lnR>
                      <a:noFill/>
                    </a:lnR>
                    <a:lnT>
                      <a:noFill/>
                    </a:lnT>
                    <a:lnB>
                      <a:noFill/>
                    </a:lnB>
                    <a:solidFill>
                      <a:srgbClr val="0062A5"/>
                    </a:solidFill>
                  </a:tcPr>
                </a:tc>
                <a:tc>
                  <a:txBody>
                    <a:bodyPr/>
                    <a:lstStyle/>
                    <a:p>
                      <a:pPr>
                        <a:spcAft>
                          <a:spcPts val="0"/>
                        </a:spcAft>
                      </a:pPr>
                      <a:r>
                        <a:rPr lang="es-ES" sz="1100" b="1" dirty="0">
                          <a:solidFill>
                            <a:srgbClr val="FFFFFF"/>
                          </a:solidFill>
                          <a:latin typeface="Arial Narrow"/>
                          <a:ea typeface="Times New Roman"/>
                          <a:cs typeface="Arial"/>
                        </a:rPr>
                        <a:t>"</a:t>
                      </a:r>
                      <a:r>
                        <a:rPr lang="es-ES" sz="1100" b="1" dirty="0" smtClean="0">
                          <a:solidFill>
                            <a:srgbClr val="FFFFFF"/>
                          </a:solidFill>
                          <a:latin typeface="Arial Narrow"/>
                          <a:ea typeface="Times New Roman"/>
                          <a:cs typeface="Arial"/>
                        </a:rPr>
                        <a:t>EL</a:t>
                      </a:r>
                      <a:r>
                        <a:rPr lang="es-ES" sz="1100" b="1" baseline="0" dirty="0" smtClean="0">
                          <a:solidFill>
                            <a:srgbClr val="FFFFFF"/>
                          </a:solidFill>
                          <a:latin typeface="Arial Narrow"/>
                          <a:ea typeface="Times New Roman"/>
                          <a:cs typeface="Arial"/>
                        </a:rPr>
                        <a:t> TESORO MÁS GRANDE</a:t>
                      </a:r>
                      <a:r>
                        <a:rPr lang="es-ES" sz="1100" b="1" dirty="0" smtClean="0">
                          <a:solidFill>
                            <a:srgbClr val="FFFFFF"/>
                          </a:solidFill>
                          <a:latin typeface="Arial Narrow"/>
                          <a:ea typeface="Times New Roman"/>
                          <a:cs typeface="Arial"/>
                        </a:rPr>
                        <a:t>"</a:t>
                      </a:r>
                      <a:endParaRPr lang="es-MX" sz="1100" dirty="0">
                        <a:latin typeface="Times New Roman"/>
                        <a:ea typeface="Times New Roman"/>
                        <a:cs typeface="Times New Roman"/>
                      </a:endParaRPr>
                    </a:p>
                  </a:txBody>
                  <a:tcPr marL="15394" marR="15394" marT="15394" marB="15394" anchor="ctr">
                    <a:lnL>
                      <a:noFill/>
                    </a:lnL>
                    <a:lnR>
                      <a:noFill/>
                    </a:lnR>
                    <a:lnT>
                      <a:noFill/>
                    </a:lnT>
                    <a:lnB>
                      <a:noFill/>
                    </a:lnB>
                    <a:solidFill>
                      <a:schemeClr val="accent5">
                        <a:lumMod val="50000"/>
                      </a:schemeClr>
                    </a:solidFill>
                  </a:tcPr>
                </a:tc>
              </a:tr>
              <a:tr h="523394">
                <a:tc>
                  <a:txBody>
                    <a:bodyPr/>
                    <a:lstStyle/>
                    <a:p>
                      <a:pPr>
                        <a:spcAft>
                          <a:spcPts val="0"/>
                        </a:spcAft>
                      </a:pPr>
                      <a:r>
                        <a:rPr lang="es-ES" sz="1100">
                          <a:latin typeface="Times New Roman"/>
                          <a:ea typeface="Times New Roman"/>
                          <a:cs typeface="Times New Roman"/>
                        </a:rPr>
                        <a:t> </a:t>
                      </a:r>
                      <a:endParaRPr lang="es-MX" sz="1100">
                        <a:latin typeface="Times New Roman"/>
                        <a:ea typeface="Times New Roman"/>
                        <a:cs typeface="Times New Roman"/>
                      </a:endParaRPr>
                    </a:p>
                  </a:txBody>
                  <a:tcPr marL="15394" marR="15394" marT="15394" marB="15394"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Los seres humanos somos seres de relación; nos necesitamos unos a otros. Y es precisamente en la familia donde el hombre logrará desarrollarse y realizarse plenamente. Podemos decir con toda certeza, que el hombre vive mejor en familia que de cualquier otra forma. Un cónyuge, un hijo, un hermano, un abuelo, son fuentes inagotables de amor y dicha. ¡Valorémoslas</a:t>
                      </a:r>
                      <a:r>
                        <a:rPr lang="es-ES" sz="1100" dirty="0" smtClean="0">
                          <a:solidFill>
                            <a:srgbClr val="000000"/>
                          </a:solidFill>
                          <a:latin typeface="Arial Narrow"/>
                          <a:ea typeface="Times New Roman"/>
                          <a:cs typeface="Arial"/>
                        </a:rPr>
                        <a:t>! </a:t>
                      </a:r>
                      <a:endParaRPr lang="es-MX" sz="1100" dirty="0">
                        <a:latin typeface="Times New Roman"/>
                        <a:ea typeface="Times New Roman"/>
                        <a:cs typeface="Times New Roman"/>
                      </a:endParaRPr>
                    </a:p>
                  </a:txBody>
                  <a:tcPr marL="15394" marR="15394" marT="15394" marB="15394" anchor="ctr">
                    <a:lnL>
                      <a:noFill/>
                    </a:lnL>
                    <a:lnR>
                      <a:noFill/>
                    </a:lnR>
                    <a:lnT>
                      <a:noFill/>
                    </a:lnT>
                    <a:lnB>
                      <a:noFill/>
                    </a:lnB>
                    <a:solidFill>
                      <a:srgbClr val="FFFFFF"/>
                    </a:solidFill>
                  </a:tcPr>
                </a:tc>
              </a:tr>
              <a:tr h="153939">
                <a:tc>
                  <a:txBody>
                    <a:bodyPr/>
                    <a:lstStyle/>
                    <a:p>
                      <a:pPr>
                        <a:spcAft>
                          <a:spcPts val="0"/>
                        </a:spcAft>
                      </a:pPr>
                      <a:r>
                        <a:rPr lang="es-ES" sz="1100" b="1" dirty="0" smtClean="0">
                          <a:solidFill>
                            <a:srgbClr val="FFFFFF"/>
                          </a:solidFill>
                          <a:latin typeface="Arial Narrow"/>
                          <a:ea typeface="Times New Roman"/>
                          <a:cs typeface="Arial"/>
                        </a:rPr>
                        <a:t>     0225</a:t>
                      </a:r>
                      <a:endParaRPr lang="es-MX" sz="1100" dirty="0">
                        <a:latin typeface="Times New Roman"/>
                        <a:ea typeface="Times New Roman"/>
                        <a:cs typeface="Times New Roman"/>
                      </a:endParaRPr>
                    </a:p>
                  </a:txBody>
                  <a:tcPr marL="15394" marR="15394" marT="15394" marB="15394" anchor="ctr">
                    <a:lnL>
                      <a:noFill/>
                    </a:lnL>
                    <a:lnR>
                      <a:noFill/>
                    </a:lnR>
                    <a:lnT>
                      <a:noFill/>
                    </a:lnT>
                    <a:lnB>
                      <a:noFill/>
                    </a:lnB>
                    <a:solidFill>
                      <a:srgbClr val="0062A5"/>
                    </a:solidFill>
                  </a:tcPr>
                </a:tc>
                <a:tc>
                  <a:txBody>
                    <a:bodyPr/>
                    <a:lstStyle/>
                    <a:p>
                      <a:pPr>
                        <a:spcAft>
                          <a:spcPts val="0"/>
                        </a:spcAft>
                      </a:pPr>
                      <a:r>
                        <a:rPr lang="es-ES" sz="1100" b="1" dirty="0">
                          <a:solidFill>
                            <a:srgbClr val="FFFFFF"/>
                          </a:solidFill>
                          <a:latin typeface="Arial Narrow"/>
                          <a:ea typeface="Times New Roman"/>
                          <a:cs typeface="Arial"/>
                        </a:rPr>
                        <a:t>CÓMO FORMAR LOS HÁBITOS Y EL CARÁCTER EN LOS HIJOS</a:t>
                      </a:r>
                      <a:endParaRPr lang="es-MX" sz="1100" dirty="0">
                        <a:latin typeface="Times New Roman"/>
                        <a:ea typeface="Times New Roman"/>
                        <a:cs typeface="Times New Roman"/>
                      </a:endParaRPr>
                    </a:p>
                  </a:txBody>
                  <a:tcPr marL="15394" marR="15394" marT="15394" marB="15394" anchor="ctr">
                    <a:lnL>
                      <a:noFill/>
                    </a:lnL>
                    <a:lnR>
                      <a:noFill/>
                    </a:lnR>
                    <a:lnT>
                      <a:noFill/>
                    </a:lnT>
                    <a:lnB>
                      <a:noFill/>
                    </a:lnB>
                    <a:solidFill>
                      <a:schemeClr val="accent5">
                        <a:lumMod val="50000"/>
                      </a:schemeClr>
                    </a:solidFill>
                  </a:tcPr>
                </a:tc>
              </a:tr>
              <a:tr h="523394">
                <a:tc>
                  <a:txBody>
                    <a:bodyPr/>
                    <a:lstStyle/>
                    <a:p>
                      <a:pPr>
                        <a:spcAft>
                          <a:spcPts val="0"/>
                        </a:spcAft>
                      </a:pPr>
                      <a:r>
                        <a:rPr lang="es-ES" sz="1100">
                          <a:latin typeface="Times New Roman"/>
                          <a:ea typeface="Times New Roman"/>
                          <a:cs typeface="Times New Roman"/>
                        </a:rPr>
                        <a:t> </a:t>
                      </a:r>
                      <a:endParaRPr lang="es-MX" sz="1100">
                        <a:latin typeface="Times New Roman"/>
                        <a:ea typeface="Times New Roman"/>
                        <a:cs typeface="Times New Roman"/>
                      </a:endParaRPr>
                    </a:p>
                  </a:txBody>
                  <a:tcPr marL="15394" marR="15394" marT="15394" marB="15394"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Un tema tan importante en la familia, expuesto con puntos muy prácticos para la formación de hábitos en los hijos. Ésta es la gran base para formar personas de carácter, sobresalientes en la sociedad a cualquier nivel. A usted como padre, le tocará ver el fruto que den sus hijos. ¿Les depara un destino exitoso o amargo? Mucho dependerá de lo que usted siembre en ellos. ¡Forme hábitos hoy!</a:t>
                      </a:r>
                      <a:endParaRPr lang="es-MX" sz="1100" dirty="0">
                        <a:latin typeface="Times New Roman"/>
                        <a:ea typeface="Times New Roman"/>
                        <a:cs typeface="Times New Roman"/>
                      </a:endParaRPr>
                    </a:p>
                  </a:txBody>
                  <a:tcPr marL="15394" marR="15394" marT="15394" marB="15394" anchor="ctr">
                    <a:lnL>
                      <a:noFill/>
                    </a:lnL>
                    <a:lnR>
                      <a:noFill/>
                    </a:lnR>
                    <a:lnT>
                      <a:noFill/>
                    </a:lnT>
                    <a:lnB>
                      <a:noFill/>
                    </a:lnB>
                    <a:solidFill>
                      <a:srgbClr val="FFFFFF"/>
                    </a:solidFill>
                  </a:tcPr>
                </a:tc>
              </a:tr>
              <a:tr h="153939">
                <a:tc>
                  <a:txBody>
                    <a:bodyPr/>
                    <a:lstStyle/>
                    <a:p>
                      <a:pPr>
                        <a:spcAft>
                          <a:spcPts val="0"/>
                        </a:spcAft>
                      </a:pPr>
                      <a:r>
                        <a:rPr lang="es-ES" sz="1100" b="1" dirty="0" smtClean="0">
                          <a:solidFill>
                            <a:srgbClr val="FFFFFF"/>
                          </a:solidFill>
                          <a:latin typeface="Arial Narrow"/>
                          <a:ea typeface="Times New Roman"/>
                          <a:cs typeface="Arial"/>
                        </a:rPr>
                        <a:t>     0226</a:t>
                      </a:r>
                      <a:endParaRPr lang="es-MX" sz="1100" dirty="0">
                        <a:latin typeface="Times New Roman"/>
                        <a:ea typeface="Times New Roman"/>
                        <a:cs typeface="Times New Roman"/>
                      </a:endParaRPr>
                    </a:p>
                  </a:txBody>
                  <a:tcPr marL="15394" marR="15394" marT="15394" marB="15394" anchor="ctr">
                    <a:lnL>
                      <a:noFill/>
                    </a:lnL>
                    <a:lnR>
                      <a:noFill/>
                    </a:lnR>
                    <a:lnT>
                      <a:noFill/>
                    </a:lnT>
                    <a:lnB>
                      <a:noFill/>
                    </a:lnB>
                    <a:solidFill>
                      <a:srgbClr val="0062A5"/>
                    </a:solidFill>
                  </a:tcPr>
                </a:tc>
                <a:tc>
                  <a:txBody>
                    <a:bodyPr/>
                    <a:lstStyle/>
                    <a:p>
                      <a:pPr>
                        <a:spcAft>
                          <a:spcPts val="0"/>
                        </a:spcAft>
                      </a:pPr>
                      <a:r>
                        <a:rPr lang="es-ES" sz="1100" b="1" dirty="0">
                          <a:solidFill>
                            <a:srgbClr val="FFFFFF"/>
                          </a:solidFill>
                          <a:latin typeface="Arial Narrow"/>
                          <a:ea typeface="Times New Roman"/>
                          <a:cs typeface="Arial"/>
                        </a:rPr>
                        <a:t>LOS CELOS</a:t>
                      </a:r>
                      <a:endParaRPr lang="es-MX" sz="1100" dirty="0">
                        <a:latin typeface="Times New Roman"/>
                        <a:ea typeface="Times New Roman"/>
                        <a:cs typeface="Times New Roman"/>
                      </a:endParaRPr>
                    </a:p>
                  </a:txBody>
                  <a:tcPr marL="15394" marR="15394" marT="15394" marB="15394" anchor="ctr">
                    <a:lnL>
                      <a:noFill/>
                    </a:lnL>
                    <a:lnR>
                      <a:noFill/>
                    </a:lnR>
                    <a:lnT>
                      <a:noFill/>
                    </a:lnT>
                    <a:lnB>
                      <a:noFill/>
                    </a:lnB>
                    <a:solidFill>
                      <a:schemeClr val="accent5">
                        <a:lumMod val="50000"/>
                      </a:schemeClr>
                    </a:solidFill>
                  </a:tcPr>
                </a:tc>
              </a:tr>
              <a:tr h="523394">
                <a:tc>
                  <a:txBody>
                    <a:bodyPr/>
                    <a:lstStyle/>
                    <a:p>
                      <a:pPr>
                        <a:spcAft>
                          <a:spcPts val="0"/>
                        </a:spcAft>
                      </a:pPr>
                      <a:r>
                        <a:rPr lang="es-ES" sz="1100">
                          <a:latin typeface="Times New Roman"/>
                          <a:ea typeface="Times New Roman"/>
                          <a:cs typeface="Times New Roman"/>
                        </a:rPr>
                        <a:t> </a:t>
                      </a:r>
                      <a:endParaRPr lang="es-MX" sz="1100">
                        <a:latin typeface="Times New Roman"/>
                        <a:ea typeface="Times New Roman"/>
                        <a:cs typeface="Times New Roman"/>
                      </a:endParaRPr>
                    </a:p>
                  </a:txBody>
                  <a:tcPr marL="15394" marR="15394" marT="15394" marB="15394"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Los celos son pasiones comunes a todos los seres humanos; pueden ser causados por la desconfianza, la inseguridad, el miedo, o bien, una necesidad de afecto. Pero ¿qué sucede cuando dejamos que esa pasión nos gobierne? Definitivamente, se producen graves problemas que afectan la relación y pueden llegar a destruir lo más valioso que existe: la familia.</a:t>
                      </a:r>
                      <a:endParaRPr lang="es-MX" sz="1100">
                        <a:latin typeface="Times New Roman"/>
                        <a:ea typeface="Times New Roman"/>
                        <a:cs typeface="Times New Roman"/>
                      </a:endParaRPr>
                    </a:p>
                  </a:txBody>
                  <a:tcPr marL="15394" marR="15394" marT="15394" marB="15394" anchor="ctr">
                    <a:lnL>
                      <a:noFill/>
                    </a:lnL>
                    <a:lnR>
                      <a:noFill/>
                    </a:lnR>
                    <a:lnT>
                      <a:noFill/>
                    </a:lnT>
                    <a:lnB>
                      <a:noFill/>
                    </a:lnB>
                    <a:solidFill>
                      <a:srgbClr val="FFFFFF"/>
                    </a:solidFill>
                  </a:tcPr>
                </a:tc>
              </a:tr>
              <a:tr h="153939">
                <a:tc>
                  <a:txBody>
                    <a:bodyPr/>
                    <a:lstStyle/>
                    <a:p>
                      <a:pPr>
                        <a:spcAft>
                          <a:spcPts val="0"/>
                        </a:spcAft>
                      </a:pPr>
                      <a:r>
                        <a:rPr lang="es-ES" sz="1100" b="1" dirty="0" smtClean="0">
                          <a:solidFill>
                            <a:srgbClr val="FFFFFF"/>
                          </a:solidFill>
                          <a:latin typeface="Arial Narrow"/>
                          <a:ea typeface="Times New Roman"/>
                          <a:cs typeface="Arial"/>
                        </a:rPr>
                        <a:t>     0227</a:t>
                      </a:r>
                      <a:endParaRPr lang="es-MX" sz="1100" dirty="0">
                        <a:latin typeface="Times New Roman"/>
                        <a:ea typeface="Times New Roman"/>
                        <a:cs typeface="Times New Roman"/>
                      </a:endParaRPr>
                    </a:p>
                  </a:txBody>
                  <a:tcPr marL="15394" marR="15394" marT="15394" marB="15394" anchor="ctr">
                    <a:lnL>
                      <a:noFill/>
                    </a:lnL>
                    <a:lnR>
                      <a:noFill/>
                    </a:lnR>
                    <a:lnT>
                      <a:noFill/>
                    </a:lnT>
                    <a:lnB>
                      <a:noFill/>
                    </a:lnB>
                    <a:solidFill>
                      <a:srgbClr val="0062A5"/>
                    </a:solidFill>
                  </a:tcPr>
                </a:tc>
                <a:tc>
                  <a:txBody>
                    <a:bodyPr/>
                    <a:lstStyle/>
                    <a:p>
                      <a:pPr>
                        <a:spcAft>
                          <a:spcPts val="0"/>
                        </a:spcAft>
                      </a:pPr>
                      <a:r>
                        <a:rPr lang="es-ES" sz="1100" b="1" dirty="0">
                          <a:solidFill>
                            <a:srgbClr val="FFFFFF"/>
                          </a:solidFill>
                          <a:latin typeface="Arial Narrow"/>
                          <a:ea typeface="Times New Roman"/>
                          <a:cs typeface="Arial"/>
                        </a:rPr>
                        <a:t>EL BULLYING I</a:t>
                      </a:r>
                      <a:endParaRPr lang="es-MX" sz="1100" dirty="0">
                        <a:latin typeface="Times New Roman"/>
                        <a:ea typeface="Times New Roman"/>
                        <a:cs typeface="Times New Roman"/>
                      </a:endParaRPr>
                    </a:p>
                  </a:txBody>
                  <a:tcPr marL="15394" marR="15394" marT="15394" marB="15394" anchor="ctr">
                    <a:lnL>
                      <a:noFill/>
                    </a:lnL>
                    <a:lnR>
                      <a:noFill/>
                    </a:lnR>
                    <a:lnT>
                      <a:noFill/>
                    </a:lnT>
                    <a:lnB>
                      <a:noFill/>
                    </a:lnB>
                    <a:solidFill>
                      <a:schemeClr val="accent5">
                        <a:lumMod val="50000"/>
                      </a:schemeClr>
                    </a:solidFill>
                  </a:tcPr>
                </a:tc>
              </a:tr>
              <a:tr h="523394">
                <a:tc>
                  <a:txBody>
                    <a:bodyPr/>
                    <a:lstStyle/>
                    <a:p>
                      <a:pPr>
                        <a:spcAft>
                          <a:spcPts val="0"/>
                        </a:spcAft>
                      </a:pPr>
                      <a:r>
                        <a:rPr lang="es-ES" sz="1100">
                          <a:latin typeface="Times New Roman"/>
                          <a:ea typeface="Times New Roman"/>
                          <a:cs typeface="Times New Roman"/>
                        </a:rPr>
                        <a:t> </a:t>
                      </a:r>
                      <a:endParaRPr lang="es-MX" sz="1100">
                        <a:latin typeface="Times New Roman"/>
                        <a:ea typeface="Times New Roman"/>
                        <a:cs typeface="Times New Roman"/>
                      </a:endParaRPr>
                    </a:p>
                  </a:txBody>
                  <a:tcPr marL="15394" marR="15394" marT="15394" marB="15394"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“Es una conducta de persecución física y/o psicológica que realiza un alumno contra otro intencionadamente. La continuidad de estas relaciones provoca en las víctimas efectos claramente negativos, como un descenso de la autoestima, estados de ansiedad e incluso cuadros depresivos, lo que dificulta su integración en el medio escolar y el desarrollo normal de su aprendizaje.” Dan Olweus – Especialista noruego</a:t>
                      </a:r>
                      <a:endParaRPr lang="es-MX" sz="1100">
                        <a:latin typeface="Times New Roman"/>
                        <a:ea typeface="Times New Roman"/>
                        <a:cs typeface="Times New Roman"/>
                      </a:endParaRPr>
                    </a:p>
                  </a:txBody>
                  <a:tcPr marL="15394" marR="15394" marT="15394" marB="15394" anchor="ctr">
                    <a:lnL>
                      <a:noFill/>
                    </a:lnL>
                    <a:lnR>
                      <a:noFill/>
                    </a:lnR>
                    <a:lnT>
                      <a:noFill/>
                    </a:lnT>
                    <a:lnB>
                      <a:noFill/>
                    </a:lnB>
                    <a:solidFill>
                      <a:srgbClr val="FFFFFF"/>
                    </a:solidFill>
                  </a:tcPr>
                </a:tc>
              </a:tr>
              <a:tr h="153939">
                <a:tc>
                  <a:txBody>
                    <a:bodyPr/>
                    <a:lstStyle/>
                    <a:p>
                      <a:pPr>
                        <a:spcAft>
                          <a:spcPts val="0"/>
                        </a:spcAft>
                      </a:pPr>
                      <a:r>
                        <a:rPr lang="es-ES" sz="1100" b="1" dirty="0" smtClean="0">
                          <a:solidFill>
                            <a:srgbClr val="FFFFFF"/>
                          </a:solidFill>
                          <a:latin typeface="Arial Narrow"/>
                          <a:ea typeface="Times New Roman"/>
                          <a:cs typeface="Arial"/>
                        </a:rPr>
                        <a:t>     0228</a:t>
                      </a:r>
                      <a:endParaRPr lang="es-MX" sz="1100" dirty="0">
                        <a:latin typeface="Times New Roman"/>
                        <a:ea typeface="Times New Roman"/>
                        <a:cs typeface="Times New Roman"/>
                      </a:endParaRPr>
                    </a:p>
                  </a:txBody>
                  <a:tcPr marL="15394" marR="15394" marT="15394" marB="15394" anchor="ctr">
                    <a:lnL>
                      <a:noFill/>
                    </a:lnL>
                    <a:lnR>
                      <a:noFill/>
                    </a:lnR>
                    <a:lnT>
                      <a:noFill/>
                    </a:lnT>
                    <a:lnB>
                      <a:noFill/>
                    </a:lnB>
                    <a:solidFill>
                      <a:srgbClr val="0062A5"/>
                    </a:solidFill>
                  </a:tcPr>
                </a:tc>
                <a:tc>
                  <a:txBody>
                    <a:bodyPr/>
                    <a:lstStyle/>
                    <a:p>
                      <a:pPr>
                        <a:spcAft>
                          <a:spcPts val="0"/>
                        </a:spcAft>
                      </a:pPr>
                      <a:r>
                        <a:rPr lang="es-ES" sz="1100" b="1" dirty="0">
                          <a:solidFill>
                            <a:srgbClr val="FFFFFF"/>
                          </a:solidFill>
                          <a:latin typeface="Arial Narrow"/>
                          <a:ea typeface="Times New Roman"/>
                          <a:cs typeface="Arial"/>
                        </a:rPr>
                        <a:t>EL BULLYING II: “Factores y consecuencias del acoso escolar”</a:t>
                      </a:r>
                      <a:endParaRPr lang="es-MX" sz="1100" dirty="0">
                        <a:latin typeface="Times New Roman"/>
                        <a:ea typeface="Times New Roman"/>
                        <a:cs typeface="Times New Roman"/>
                      </a:endParaRPr>
                    </a:p>
                  </a:txBody>
                  <a:tcPr marL="15394" marR="15394" marT="15394" marB="15394" anchor="ctr">
                    <a:lnL>
                      <a:noFill/>
                    </a:lnL>
                    <a:lnR>
                      <a:noFill/>
                    </a:lnR>
                    <a:lnT>
                      <a:noFill/>
                    </a:lnT>
                    <a:lnB>
                      <a:noFill/>
                    </a:lnB>
                    <a:solidFill>
                      <a:schemeClr val="accent5">
                        <a:lumMod val="50000"/>
                      </a:schemeClr>
                    </a:solidFill>
                  </a:tcPr>
                </a:tc>
              </a:tr>
              <a:tr h="523394">
                <a:tc>
                  <a:txBody>
                    <a:bodyPr/>
                    <a:lstStyle/>
                    <a:p>
                      <a:pPr>
                        <a:spcAft>
                          <a:spcPts val="0"/>
                        </a:spcAft>
                      </a:pPr>
                      <a:r>
                        <a:rPr lang="es-ES" sz="1100">
                          <a:latin typeface="Times New Roman"/>
                          <a:ea typeface="Times New Roman"/>
                          <a:cs typeface="Times New Roman"/>
                        </a:rPr>
                        <a:t> </a:t>
                      </a:r>
                      <a:endParaRPr lang="es-MX" sz="1100">
                        <a:latin typeface="Times New Roman"/>
                        <a:ea typeface="Times New Roman"/>
                        <a:cs typeface="Times New Roman"/>
                      </a:endParaRPr>
                    </a:p>
                  </a:txBody>
                  <a:tcPr marL="15394" marR="15394" marT="15394" marB="15394"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Esta problemática tan común tiene graves consecuencias sobre el agresor y los espectadores, pero principalmente sobre la víctima. Ésta puede sufrir de ansiedad continua y depresión, y puede experimentar problemas en sus estudios que pueden llevarla al fracaso escolar; todo esto provocado por el temor constante de sobrevivir cada día a los ataques de los que es objeto en su escuela.</a:t>
                      </a:r>
                      <a:endParaRPr lang="es-MX" sz="1100">
                        <a:latin typeface="Times New Roman"/>
                        <a:ea typeface="Times New Roman"/>
                        <a:cs typeface="Times New Roman"/>
                      </a:endParaRPr>
                    </a:p>
                  </a:txBody>
                  <a:tcPr marL="15394" marR="15394" marT="15394" marB="15394" anchor="ctr">
                    <a:lnL>
                      <a:noFill/>
                    </a:lnL>
                    <a:lnR>
                      <a:noFill/>
                    </a:lnR>
                    <a:lnT>
                      <a:noFill/>
                    </a:lnT>
                    <a:lnB>
                      <a:noFill/>
                    </a:lnB>
                    <a:solidFill>
                      <a:srgbClr val="FFFFFF"/>
                    </a:solidFill>
                  </a:tcPr>
                </a:tc>
              </a:tr>
              <a:tr h="153939">
                <a:tc>
                  <a:txBody>
                    <a:bodyPr/>
                    <a:lstStyle/>
                    <a:p>
                      <a:pPr>
                        <a:spcAft>
                          <a:spcPts val="0"/>
                        </a:spcAft>
                      </a:pPr>
                      <a:r>
                        <a:rPr lang="es-ES" sz="1100" b="1" dirty="0" smtClean="0">
                          <a:solidFill>
                            <a:srgbClr val="FFFFFF"/>
                          </a:solidFill>
                          <a:latin typeface="Arial Narrow"/>
                          <a:ea typeface="Times New Roman"/>
                          <a:cs typeface="Arial"/>
                        </a:rPr>
                        <a:t>     0229</a:t>
                      </a:r>
                      <a:endParaRPr lang="es-MX" sz="1100" dirty="0">
                        <a:latin typeface="Times New Roman"/>
                        <a:ea typeface="Times New Roman"/>
                        <a:cs typeface="Times New Roman"/>
                      </a:endParaRPr>
                    </a:p>
                  </a:txBody>
                  <a:tcPr marL="15394" marR="15394" marT="15394" marB="15394" anchor="ctr">
                    <a:lnL>
                      <a:noFill/>
                    </a:lnL>
                    <a:lnR>
                      <a:noFill/>
                    </a:lnR>
                    <a:lnT>
                      <a:noFill/>
                    </a:lnT>
                    <a:lnB>
                      <a:noFill/>
                    </a:lnB>
                    <a:solidFill>
                      <a:srgbClr val="0062A5"/>
                    </a:solidFill>
                  </a:tcPr>
                </a:tc>
                <a:tc>
                  <a:txBody>
                    <a:bodyPr/>
                    <a:lstStyle/>
                    <a:p>
                      <a:pPr>
                        <a:spcAft>
                          <a:spcPts val="0"/>
                        </a:spcAft>
                      </a:pPr>
                      <a:r>
                        <a:rPr lang="es-ES" sz="1100" b="1" dirty="0">
                          <a:solidFill>
                            <a:srgbClr val="FFFFFF"/>
                          </a:solidFill>
                          <a:latin typeface="Arial Narrow"/>
                          <a:ea typeface="Times New Roman"/>
                          <a:cs typeface="Arial"/>
                        </a:rPr>
                        <a:t>EL BULLYING III: “Cómo prevenir y enfrentar el acoso escolar”</a:t>
                      </a:r>
                      <a:endParaRPr lang="es-MX" sz="1100" dirty="0">
                        <a:latin typeface="Times New Roman"/>
                        <a:ea typeface="Times New Roman"/>
                        <a:cs typeface="Times New Roman"/>
                      </a:endParaRPr>
                    </a:p>
                  </a:txBody>
                  <a:tcPr marL="15394" marR="15394" marT="15394" marB="15394" anchor="ctr">
                    <a:lnL>
                      <a:noFill/>
                    </a:lnL>
                    <a:lnR>
                      <a:noFill/>
                    </a:lnR>
                    <a:lnT>
                      <a:noFill/>
                    </a:lnT>
                    <a:lnB>
                      <a:noFill/>
                    </a:lnB>
                    <a:solidFill>
                      <a:schemeClr val="accent5">
                        <a:lumMod val="50000"/>
                      </a:schemeClr>
                    </a:solidFill>
                  </a:tcPr>
                </a:tc>
              </a:tr>
              <a:tr h="523394">
                <a:tc>
                  <a:txBody>
                    <a:bodyPr/>
                    <a:lstStyle/>
                    <a:p>
                      <a:pPr>
                        <a:spcAft>
                          <a:spcPts val="0"/>
                        </a:spcAft>
                      </a:pPr>
                      <a:r>
                        <a:rPr lang="es-ES" sz="1100">
                          <a:latin typeface="Times New Roman"/>
                          <a:ea typeface="Times New Roman"/>
                          <a:cs typeface="Times New Roman"/>
                        </a:rPr>
                        <a:t> </a:t>
                      </a:r>
                      <a:endParaRPr lang="es-MX" sz="1100">
                        <a:latin typeface="Times New Roman"/>
                        <a:ea typeface="Times New Roman"/>
                        <a:cs typeface="Times New Roman"/>
                      </a:endParaRPr>
                    </a:p>
                  </a:txBody>
                  <a:tcPr marL="15394" marR="15394" marT="15394" marB="15394"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Cientos de jóvenes sufren en silencio la victimización en las escuelas, hasta el punto de acabar con su vida porque ya no soportan </a:t>
                      </a:r>
                      <a:r>
                        <a:rPr lang="es-ES" sz="1100" dirty="0" smtClean="0">
                          <a:solidFill>
                            <a:srgbClr val="000000"/>
                          </a:solidFill>
                          <a:latin typeface="Arial Narrow"/>
                          <a:ea typeface="Times New Roman"/>
                          <a:cs typeface="Arial"/>
                        </a:rPr>
                        <a:t>más. </a:t>
                      </a:r>
                      <a:r>
                        <a:rPr lang="es-ES" sz="1100" dirty="0">
                          <a:solidFill>
                            <a:srgbClr val="000000"/>
                          </a:solidFill>
                          <a:latin typeface="Arial Narrow"/>
                          <a:ea typeface="Times New Roman"/>
                          <a:cs typeface="Arial"/>
                        </a:rPr>
                        <a:t>I</a:t>
                      </a:r>
                      <a:r>
                        <a:rPr lang="es-ES" sz="1100" dirty="0" smtClean="0">
                          <a:solidFill>
                            <a:srgbClr val="000000"/>
                          </a:solidFill>
                          <a:latin typeface="Arial Narrow"/>
                          <a:ea typeface="Times New Roman"/>
                          <a:cs typeface="Arial"/>
                        </a:rPr>
                        <a:t>mportante </a:t>
                      </a:r>
                      <a:r>
                        <a:rPr lang="es-ES" sz="1100" dirty="0">
                          <a:solidFill>
                            <a:srgbClr val="000000"/>
                          </a:solidFill>
                          <a:latin typeface="Arial Narrow"/>
                          <a:ea typeface="Times New Roman"/>
                          <a:cs typeface="Arial"/>
                        </a:rPr>
                        <a:t>al enfrentar este fenómeno es no quedarse callado, tanto si se es víctima como si se es espectador. Es necesario hablar y buscar ayuda, pues es un problema que se debe solución en conjunto alumnos, padres y maestros.</a:t>
                      </a:r>
                      <a:endParaRPr lang="es-MX" sz="1100" dirty="0">
                        <a:latin typeface="Times New Roman"/>
                        <a:ea typeface="Times New Roman"/>
                        <a:cs typeface="Times New Roman"/>
                      </a:endParaRPr>
                    </a:p>
                  </a:txBody>
                  <a:tcPr marL="15394" marR="15394" marT="15394" marB="15394" anchor="ctr">
                    <a:lnL>
                      <a:noFill/>
                    </a:lnL>
                    <a:lnR>
                      <a:noFill/>
                    </a:lnR>
                    <a:lnT>
                      <a:noFill/>
                    </a:lnT>
                    <a:lnB>
                      <a:noFill/>
                    </a:lnB>
                    <a:solidFill>
                      <a:srgbClr val="FFFFFF"/>
                    </a:solidFill>
                  </a:tcPr>
                </a:tc>
              </a:tr>
            </a:tbl>
          </a:graphicData>
        </a:graphic>
      </p:graphicFrame>
    </p:spTree>
  </p:cSld>
  <p:clrMapOvr>
    <a:masterClrMapping/>
  </p:clrMapOvr>
  <p:transition>
    <p:dissolv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144587" y="1497507"/>
          <a:ext cx="7634287" cy="4917440"/>
        </p:xfrm>
        <a:graphic>
          <a:graphicData uri="http://schemas.openxmlformats.org/drawingml/2006/table">
            <a:tbl>
              <a:tblPr/>
              <a:tblGrid>
                <a:gridCol w="641331"/>
                <a:gridCol w="6992956"/>
              </a:tblGrid>
              <a:tr h="158750">
                <a:tc>
                  <a:txBody>
                    <a:bodyPr/>
                    <a:lstStyle/>
                    <a:p>
                      <a:pPr algn="ctr">
                        <a:spcAft>
                          <a:spcPts val="0"/>
                        </a:spcAft>
                      </a:pPr>
                      <a:r>
                        <a:rPr lang="es-ES" sz="1100" b="1" dirty="0">
                          <a:solidFill>
                            <a:srgbClr val="FFFFFF"/>
                          </a:solidFill>
                          <a:latin typeface="Arial Narrow"/>
                          <a:ea typeface="Times New Roman"/>
                          <a:cs typeface="Times New Roman"/>
                        </a:rPr>
                        <a:t>0230</a:t>
                      </a:r>
                      <a:endParaRPr lang="es-MX" sz="1100" dirty="0">
                        <a:latin typeface="Times New Roman"/>
                        <a:ea typeface="Times New Roman"/>
                        <a:cs typeface="Times New Roman"/>
                      </a:endParaRPr>
                    </a:p>
                  </a:txBody>
                  <a:tcPr marL="15875" marR="15875" marT="15875" marB="1587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Times New Roman"/>
                        </a:rPr>
                        <a:t>SI ERES JOVEN… ¡SÉ FELIZ!</a:t>
                      </a:r>
                      <a:endParaRPr lang="es-MX" sz="1100" dirty="0">
                        <a:latin typeface="Times New Roman"/>
                        <a:ea typeface="Times New Roman"/>
                        <a:cs typeface="Times New Roman"/>
                      </a:endParaRPr>
                    </a:p>
                  </a:txBody>
                  <a:tcPr marL="15875" marR="15875" marT="15875" marB="15875" anchor="ctr">
                    <a:lnL>
                      <a:noFill/>
                    </a:lnL>
                    <a:lnR>
                      <a:noFill/>
                    </a:lnR>
                    <a:lnT>
                      <a:noFill/>
                    </a:lnT>
                    <a:lnB>
                      <a:noFill/>
                    </a:lnB>
                    <a:solidFill>
                      <a:schemeClr val="accent5">
                        <a:lumMod val="50000"/>
                      </a:schemeClr>
                    </a:solidFill>
                  </a:tcPr>
                </a:tc>
              </a:tr>
              <a:tr h="412750">
                <a:tc>
                  <a:txBody>
                    <a:bodyPr/>
                    <a:lstStyle/>
                    <a:p>
                      <a:pPr algn="ctr">
                        <a:spcAft>
                          <a:spcPts val="0"/>
                        </a:spcAft>
                      </a:pPr>
                      <a:endParaRPr lang="es-ES" sz="1100">
                        <a:latin typeface="Arial Narrow"/>
                        <a:ea typeface="Times New Roman"/>
                        <a:cs typeface="Times New Roman"/>
                      </a:endParaRPr>
                    </a:p>
                  </a:txBody>
                  <a:tcPr marL="15875" marR="15875" marT="15875" marB="15875" anchor="ctr">
                    <a:lnL>
                      <a:noFill/>
                    </a:lnL>
                    <a:lnR>
                      <a:noFill/>
                    </a:lnR>
                    <a:lnT>
                      <a:noFill/>
                    </a:lnT>
                    <a:lnB>
                      <a:noFill/>
                    </a:lnB>
                    <a:solidFill>
                      <a:srgbClr val="FFFFFF"/>
                    </a:solidFill>
                  </a:tcPr>
                </a:tc>
                <a:tc>
                  <a:txBody>
                    <a:bodyPr/>
                    <a:lstStyle/>
                    <a:p>
                      <a:pPr algn="just">
                        <a:spcAft>
                          <a:spcPts val="0"/>
                        </a:spcAft>
                      </a:pPr>
                      <a:r>
                        <a:rPr lang="es-ES" sz="1100">
                          <a:latin typeface="Arial Narrow"/>
                          <a:ea typeface="Times New Roman"/>
                          <a:cs typeface="Times New Roman"/>
                        </a:rPr>
                        <a:t>¿Qué es la juventud? ¿Cómo se puede disfrutar al máximo esta maravillosa etapa de la vida? ¿Cuáles son las ventajas y los peligros que se presentan para los jóvenes comúnmente? Nuestro anhelo es que esta exposición te ayude a vivir una juventud plena, feliz, satisfactoria, que cimente las bases de un futuro estable y prometedor.</a:t>
                      </a:r>
                      <a:endParaRPr lang="es-MX" sz="1100">
                        <a:latin typeface="Times New Roman"/>
                        <a:ea typeface="Times New Roman"/>
                        <a:cs typeface="Times New Roman"/>
                      </a:endParaRPr>
                    </a:p>
                  </a:txBody>
                  <a:tcPr marL="15875" marR="15875" marT="15875" marB="15875" anchor="ctr">
                    <a:lnL>
                      <a:noFill/>
                    </a:lnL>
                    <a:lnR>
                      <a:noFill/>
                    </a:lnR>
                    <a:lnT>
                      <a:noFill/>
                    </a:lnT>
                    <a:lnB>
                      <a:noFill/>
                    </a:lnB>
                    <a:solidFill>
                      <a:srgbClr val="FFFFFF"/>
                    </a:solidFill>
                  </a:tcPr>
                </a:tc>
              </a:tr>
              <a:tr h="158750">
                <a:tc>
                  <a:txBody>
                    <a:bodyPr/>
                    <a:lstStyle/>
                    <a:p>
                      <a:pPr algn="ctr">
                        <a:spcAft>
                          <a:spcPts val="0"/>
                        </a:spcAft>
                      </a:pPr>
                      <a:r>
                        <a:rPr lang="es-ES" sz="1100" b="1">
                          <a:solidFill>
                            <a:srgbClr val="FFFFFF"/>
                          </a:solidFill>
                          <a:latin typeface="Arial Narrow"/>
                          <a:ea typeface="Times New Roman"/>
                          <a:cs typeface="Times New Roman"/>
                        </a:rPr>
                        <a:t>0231</a:t>
                      </a:r>
                      <a:endParaRPr lang="es-MX" sz="1100">
                        <a:latin typeface="Times New Roman"/>
                        <a:ea typeface="Times New Roman"/>
                        <a:cs typeface="Times New Roman"/>
                      </a:endParaRPr>
                    </a:p>
                  </a:txBody>
                  <a:tcPr marL="15875" marR="15875" marT="15875" marB="15875" anchor="ctr">
                    <a:lnL>
                      <a:noFill/>
                    </a:lnL>
                    <a:lnR>
                      <a:noFill/>
                    </a:lnR>
                    <a:lnT>
                      <a:noFill/>
                    </a:lnT>
                    <a:lnB>
                      <a:noFill/>
                    </a:lnB>
                    <a:solidFill>
                      <a:srgbClr val="0062A5"/>
                    </a:solidFill>
                  </a:tcPr>
                </a:tc>
                <a:tc>
                  <a:txBody>
                    <a:bodyPr/>
                    <a:lstStyle/>
                    <a:p>
                      <a:pPr algn="just">
                        <a:spcAft>
                          <a:spcPts val="0"/>
                        </a:spcAft>
                      </a:pPr>
                      <a:r>
                        <a:rPr lang="es-ES" sz="1100" b="1" dirty="0" smtClean="0">
                          <a:solidFill>
                            <a:srgbClr val="FFFFFF"/>
                          </a:solidFill>
                          <a:latin typeface="Arial Narrow"/>
                          <a:ea typeface="Times New Roman"/>
                          <a:cs typeface="Times New Roman"/>
                        </a:rPr>
                        <a:t>EL  SEXO  </a:t>
                      </a:r>
                      <a:r>
                        <a:rPr lang="es-ES" sz="1100" b="1" dirty="0">
                          <a:solidFill>
                            <a:srgbClr val="FFFFFF"/>
                          </a:solidFill>
                          <a:latin typeface="Arial Narrow"/>
                          <a:ea typeface="Times New Roman"/>
                          <a:cs typeface="Times New Roman"/>
                        </a:rPr>
                        <a:t>SEGURO: UN SLOGAN FRAUDULENTO</a:t>
                      </a:r>
                      <a:endParaRPr lang="es-MX" sz="1100" dirty="0">
                        <a:latin typeface="Times New Roman"/>
                        <a:ea typeface="Times New Roman"/>
                        <a:cs typeface="Times New Roman"/>
                      </a:endParaRPr>
                    </a:p>
                  </a:txBody>
                  <a:tcPr marL="15875" marR="15875" marT="15875" marB="15875" anchor="ctr">
                    <a:lnL>
                      <a:noFill/>
                    </a:lnL>
                    <a:lnR>
                      <a:noFill/>
                    </a:lnR>
                    <a:lnT>
                      <a:noFill/>
                    </a:lnT>
                    <a:lnB>
                      <a:noFill/>
                    </a:lnB>
                    <a:solidFill>
                      <a:schemeClr val="accent5">
                        <a:lumMod val="50000"/>
                      </a:schemeClr>
                    </a:solidFill>
                  </a:tcPr>
                </a:tc>
              </a:tr>
              <a:tr h="539750">
                <a:tc>
                  <a:txBody>
                    <a:bodyPr/>
                    <a:lstStyle/>
                    <a:p>
                      <a:pPr algn="ctr">
                        <a:spcAft>
                          <a:spcPts val="0"/>
                        </a:spcAft>
                      </a:pPr>
                      <a:endParaRPr lang="es-ES" sz="1100">
                        <a:latin typeface="Arial Narrow"/>
                        <a:ea typeface="Times New Roman"/>
                        <a:cs typeface="Times New Roman"/>
                      </a:endParaRPr>
                    </a:p>
                  </a:txBody>
                  <a:tcPr marL="15875" marR="15875" marT="15875" marB="15875" anchor="ctr">
                    <a:lnL>
                      <a:noFill/>
                    </a:lnL>
                    <a:lnR>
                      <a:noFill/>
                    </a:lnR>
                    <a:lnT>
                      <a:noFill/>
                    </a:lnT>
                    <a:lnB>
                      <a:noFill/>
                    </a:lnB>
                    <a:solidFill>
                      <a:srgbClr val="FFFFFF"/>
                    </a:solidFill>
                  </a:tcPr>
                </a:tc>
                <a:tc>
                  <a:txBody>
                    <a:bodyPr/>
                    <a:lstStyle/>
                    <a:p>
                      <a:pPr algn="just">
                        <a:spcAft>
                          <a:spcPts val="0"/>
                        </a:spcAft>
                      </a:pPr>
                      <a:r>
                        <a:rPr lang="es-ES" sz="1100">
                          <a:latin typeface="Arial Narrow"/>
                          <a:ea typeface="Times New Roman"/>
                          <a:cs typeface="Times New Roman"/>
                        </a:rPr>
                        <a:t>Uno de los slogans más populares entre la juventud es el “sexo seguro” que promueve el uso del preservativo como el medio más eficaz de prevenir las enfermedades venéreas y el embarazo. Protestamos contra esta gran mentira pues los resultados dicen lo contrario. Usa tu razón, usa tu conciencia joven. La vida es más que placer, la libertad comienza en uno mismo. Sé libre de tus propias pasiones.</a:t>
                      </a:r>
                      <a:endParaRPr lang="es-MX" sz="1100">
                        <a:latin typeface="Times New Roman"/>
                        <a:ea typeface="Times New Roman"/>
                        <a:cs typeface="Times New Roman"/>
                      </a:endParaRPr>
                    </a:p>
                  </a:txBody>
                  <a:tcPr marL="15875" marR="15875" marT="15875" marB="15875" anchor="ctr">
                    <a:lnL>
                      <a:noFill/>
                    </a:lnL>
                    <a:lnR>
                      <a:noFill/>
                    </a:lnR>
                    <a:lnT>
                      <a:noFill/>
                    </a:lnT>
                    <a:lnB>
                      <a:noFill/>
                    </a:lnB>
                    <a:solidFill>
                      <a:srgbClr val="FFFFFF"/>
                    </a:solidFill>
                  </a:tcPr>
                </a:tc>
              </a:tr>
              <a:tr h="158750">
                <a:tc>
                  <a:txBody>
                    <a:bodyPr/>
                    <a:lstStyle/>
                    <a:p>
                      <a:pPr algn="ctr">
                        <a:spcAft>
                          <a:spcPts val="0"/>
                        </a:spcAft>
                      </a:pPr>
                      <a:r>
                        <a:rPr lang="es-ES" sz="1100" b="1">
                          <a:solidFill>
                            <a:srgbClr val="FFFFFF"/>
                          </a:solidFill>
                          <a:latin typeface="Arial Narrow"/>
                          <a:ea typeface="Times New Roman"/>
                          <a:cs typeface="Times New Roman"/>
                        </a:rPr>
                        <a:t>0232</a:t>
                      </a:r>
                      <a:endParaRPr lang="es-MX" sz="1100">
                        <a:latin typeface="Times New Roman"/>
                        <a:ea typeface="Times New Roman"/>
                        <a:cs typeface="Times New Roman"/>
                      </a:endParaRPr>
                    </a:p>
                  </a:txBody>
                  <a:tcPr marL="15875" marR="15875" marT="15875" marB="1587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Times New Roman"/>
                        </a:rPr>
                        <a:t>DEPRESIÓN Y SUICIDIO JUVENIL</a:t>
                      </a:r>
                      <a:endParaRPr lang="es-MX" sz="1100" dirty="0">
                        <a:latin typeface="Times New Roman"/>
                        <a:ea typeface="Times New Roman"/>
                        <a:cs typeface="Times New Roman"/>
                      </a:endParaRPr>
                    </a:p>
                  </a:txBody>
                  <a:tcPr marL="15875" marR="15875" marT="15875" marB="15875" anchor="ctr">
                    <a:lnL>
                      <a:noFill/>
                    </a:lnL>
                    <a:lnR>
                      <a:noFill/>
                    </a:lnR>
                    <a:lnT>
                      <a:noFill/>
                    </a:lnT>
                    <a:lnB>
                      <a:noFill/>
                    </a:lnB>
                    <a:solidFill>
                      <a:schemeClr val="accent5">
                        <a:lumMod val="50000"/>
                      </a:schemeClr>
                    </a:solidFill>
                  </a:tcPr>
                </a:tc>
              </a:tr>
              <a:tr h="539750">
                <a:tc>
                  <a:txBody>
                    <a:bodyPr/>
                    <a:lstStyle/>
                    <a:p>
                      <a:pPr algn="just">
                        <a:spcAft>
                          <a:spcPts val="0"/>
                        </a:spcAft>
                      </a:pPr>
                      <a:r>
                        <a:rPr lang="es-ES" sz="1100">
                          <a:latin typeface="Arial Narrow"/>
                          <a:ea typeface="Times New Roman"/>
                          <a:cs typeface="Times New Roman"/>
                        </a:rPr>
                        <a:t> </a:t>
                      </a:r>
                      <a:endParaRPr lang="es-MX" sz="1100">
                        <a:latin typeface="Times New Roman"/>
                        <a:ea typeface="Times New Roman"/>
                        <a:cs typeface="Times New Roman"/>
                      </a:endParaRPr>
                    </a:p>
                  </a:txBody>
                  <a:tcPr marL="15875" marR="15875" marT="15875" marB="15875"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Times New Roman"/>
                        </a:rPr>
                        <a:t>“Me siento solo y triste, siento que nadie me comprende, que a nadie le importo.” “Mi novio me abandonó, ya no le encuentro sentido a la vida.” Frases como éstas son comunes entre los jóvenes, quienes actualmente están siendo afectados por la depresión. Pero, ¿por qué se deprimen los jóvenes, si la juventud es la plenitud de la vida? Analicemos los problemas que están llevándolos a la depresión y, en algunos casos, al suicidio.</a:t>
                      </a:r>
                      <a:endParaRPr lang="es-MX" sz="1100" dirty="0">
                        <a:latin typeface="Times New Roman"/>
                        <a:ea typeface="Times New Roman"/>
                        <a:cs typeface="Times New Roman"/>
                      </a:endParaRPr>
                    </a:p>
                  </a:txBody>
                  <a:tcPr marL="15875" marR="15875" marT="15875" marB="15875" anchor="ctr">
                    <a:lnL>
                      <a:noFill/>
                    </a:lnL>
                    <a:lnR>
                      <a:noFill/>
                    </a:lnR>
                    <a:lnT>
                      <a:noFill/>
                    </a:lnT>
                    <a:lnB>
                      <a:noFill/>
                    </a:lnB>
                    <a:solidFill>
                      <a:srgbClr val="FFFFFF"/>
                    </a:solidFill>
                  </a:tcPr>
                </a:tc>
              </a:tr>
              <a:tr h="158750">
                <a:tc>
                  <a:txBody>
                    <a:bodyPr/>
                    <a:lstStyle/>
                    <a:p>
                      <a:pPr algn="ctr">
                        <a:spcAft>
                          <a:spcPts val="0"/>
                        </a:spcAft>
                      </a:pPr>
                      <a:r>
                        <a:rPr lang="es-ES" sz="1100" b="1">
                          <a:solidFill>
                            <a:srgbClr val="FFFFFF"/>
                          </a:solidFill>
                          <a:latin typeface="Arial Narrow"/>
                          <a:ea typeface="Times New Roman"/>
                          <a:cs typeface="Times New Roman"/>
                        </a:rPr>
                        <a:t>0233</a:t>
                      </a:r>
                      <a:endParaRPr lang="es-MX" sz="1100">
                        <a:latin typeface="Times New Roman"/>
                        <a:ea typeface="Times New Roman"/>
                        <a:cs typeface="Times New Roman"/>
                      </a:endParaRPr>
                    </a:p>
                  </a:txBody>
                  <a:tcPr marL="15875" marR="15875" marT="15875" marB="1587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Times New Roman"/>
                        </a:rPr>
                        <a:t>ENFERMEDADES DE TRANSMISIÓN SEXUAL</a:t>
                      </a:r>
                      <a:endParaRPr lang="es-MX" sz="1100" dirty="0">
                        <a:latin typeface="Times New Roman"/>
                        <a:ea typeface="Times New Roman"/>
                        <a:cs typeface="Times New Roman"/>
                      </a:endParaRPr>
                    </a:p>
                  </a:txBody>
                  <a:tcPr marL="15875" marR="15875" marT="15875" marB="15875" anchor="ctr">
                    <a:lnL>
                      <a:noFill/>
                    </a:lnL>
                    <a:lnR>
                      <a:noFill/>
                    </a:lnR>
                    <a:lnT>
                      <a:noFill/>
                    </a:lnT>
                    <a:lnB>
                      <a:noFill/>
                    </a:lnB>
                    <a:solidFill>
                      <a:schemeClr val="accent5">
                        <a:lumMod val="50000"/>
                      </a:schemeClr>
                    </a:solidFill>
                  </a:tcPr>
                </a:tc>
              </a:tr>
              <a:tr h="539750">
                <a:tc>
                  <a:txBody>
                    <a:bodyPr/>
                    <a:lstStyle/>
                    <a:p>
                      <a:pPr algn="ctr">
                        <a:spcAft>
                          <a:spcPts val="0"/>
                        </a:spcAft>
                      </a:pPr>
                      <a:endParaRPr lang="es-ES" sz="1100">
                        <a:latin typeface="Arial Narrow"/>
                        <a:ea typeface="Times New Roman"/>
                        <a:cs typeface="Times New Roman"/>
                      </a:endParaRPr>
                    </a:p>
                  </a:txBody>
                  <a:tcPr marL="15875" marR="15875" marT="15875" marB="15875" anchor="ctr">
                    <a:lnL>
                      <a:noFill/>
                    </a:lnL>
                    <a:lnR>
                      <a:noFill/>
                    </a:lnR>
                    <a:lnT>
                      <a:noFill/>
                    </a:lnT>
                    <a:lnB>
                      <a:noFill/>
                    </a:lnB>
                    <a:solidFill>
                      <a:srgbClr val="FFFFFF"/>
                    </a:solidFill>
                  </a:tcPr>
                </a:tc>
                <a:tc>
                  <a:txBody>
                    <a:bodyPr/>
                    <a:lstStyle/>
                    <a:p>
                      <a:pPr algn="just">
                        <a:spcAft>
                          <a:spcPts val="0"/>
                        </a:spcAft>
                      </a:pPr>
                      <a:r>
                        <a:rPr lang="es-ES" sz="1100" dirty="0">
                          <a:latin typeface="Arial Narrow"/>
                          <a:ea typeface="Times New Roman"/>
                          <a:cs typeface="Times New Roman"/>
                        </a:rPr>
                        <a:t>Las enfermedades de transmisión sexual son mucho más comunes de lo que pensamos. Anualmente 15 millones de personas se contagian con alguna de éstas, aún utilizando preservativos, pues éstos sólo tienen una eficacia del 60% aproximadamente. Aún más impactante es el hecho de que el 25% de esas personas contagiadas cada año son adolescentes entre 12 y 15 años.</a:t>
                      </a:r>
                      <a:endParaRPr lang="es-MX" sz="1100" dirty="0">
                        <a:latin typeface="Times New Roman"/>
                        <a:ea typeface="Times New Roman"/>
                        <a:cs typeface="Times New Roman"/>
                      </a:endParaRPr>
                    </a:p>
                  </a:txBody>
                  <a:tcPr marL="15875" marR="15875" marT="15875" marB="15875" anchor="ctr">
                    <a:lnL>
                      <a:noFill/>
                    </a:lnL>
                    <a:lnR>
                      <a:noFill/>
                    </a:lnR>
                    <a:lnT>
                      <a:noFill/>
                    </a:lnT>
                    <a:lnB>
                      <a:noFill/>
                    </a:lnB>
                    <a:solidFill>
                      <a:srgbClr val="FFFFFF"/>
                    </a:solidFill>
                  </a:tcPr>
                </a:tc>
              </a:tr>
              <a:tr h="158750">
                <a:tc>
                  <a:txBody>
                    <a:bodyPr/>
                    <a:lstStyle/>
                    <a:p>
                      <a:pPr algn="ctr">
                        <a:spcAft>
                          <a:spcPts val="0"/>
                        </a:spcAft>
                      </a:pPr>
                      <a:r>
                        <a:rPr lang="es-ES" sz="1100" b="1">
                          <a:solidFill>
                            <a:srgbClr val="FFFFFF"/>
                          </a:solidFill>
                          <a:latin typeface="Arial Narrow"/>
                          <a:ea typeface="Times New Roman"/>
                          <a:cs typeface="Times New Roman"/>
                        </a:rPr>
                        <a:t>0234</a:t>
                      </a:r>
                      <a:endParaRPr lang="es-MX" sz="1100">
                        <a:latin typeface="Times New Roman"/>
                        <a:ea typeface="Times New Roman"/>
                        <a:cs typeface="Times New Roman"/>
                      </a:endParaRPr>
                    </a:p>
                  </a:txBody>
                  <a:tcPr marL="15875" marR="15875" marT="15875" marB="1587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Times New Roman"/>
                        </a:rPr>
                        <a:t>CONOCIENDO EL TDAH (TRASTORNO DE DÉFICIT DE ATENCIÓN E HIPERACTIVIDAD)</a:t>
                      </a:r>
                      <a:endParaRPr lang="es-MX" sz="1100" dirty="0">
                        <a:latin typeface="Times New Roman"/>
                        <a:ea typeface="Times New Roman"/>
                        <a:cs typeface="Times New Roman"/>
                      </a:endParaRPr>
                    </a:p>
                  </a:txBody>
                  <a:tcPr marL="15875" marR="15875" marT="15875" marB="15875" anchor="ctr">
                    <a:lnL>
                      <a:noFill/>
                    </a:lnL>
                    <a:lnR>
                      <a:noFill/>
                    </a:lnR>
                    <a:lnT>
                      <a:noFill/>
                    </a:lnT>
                    <a:lnB>
                      <a:noFill/>
                    </a:lnB>
                    <a:solidFill>
                      <a:schemeClr val="accent5">
                        <a:lumMod val="50000"/>
                      </a:schemeClr>
                    </a:solidFill>
                  </a:tcPr>
                </a:tc>
              </a:tr>
              <a:tr h="539750">
                <a:tc>
                  <a:txBody>
                    <a:bodyPr/>
                    <a:lstStyle/>
                    <a:p>
                      <a:pPr algn="ctr">
                        <a:spcAft>
                          <a:spcPts val="0"/>
                        </a:spcAft>
                      </a:pPr>
                      <a:endParaRPr lang="es-ES" sz="1100">
                        <a:latin typeface="Arial Narrow"/>
                        <a:ea typeface="Times New Roman"/>
                        <a:cs typeface="Times New Roman"/>
                      </a:endParaRPr>
                    </a:p>
                  </a:txBody>
                  <a:tcPr marL="15875" marR="15875" marT="15875" marB="15875" anchor="ctr">
                    <a:lnL>
                      <a:noFill/>
                    </a:lnL>
                    <a:lnR>
                      <a:noFill/>
                    </a:lnR>
                    <a:lnT>
                      <a:noFill/>
                    </a:lnT>
                    <a:lnB>
                      <a:noFill/>
                    </a:lnB>
                    <a:solidFill>
                      <a:srgbClr val="FFFFFF"/>
                    </a:solidFill>
                  </a:tcPr>
                </a:tc>
                <a:tc>
                  <a:txBody>
                    <a:bodyPr/>
                    <a:lstStyle/>
                    <a:p>
                      <a:pPr algn="just">
                        <a:spcAft>
                          <a:spcPts val="0"/>
                        </a:spcAft>
                      </a:pPr>
                      <a:r>
                        <a:rPr lang="es-ES" sz="1100">
                          <a:latin typeface="Arial Narrow"/>
                          <a:ea typeface="Times New Roman"/>
                          <a:cs typeface="Times New Roman"/>
                        </a:rPr>
                        <a:t>Entre 4 y 8% de los niños en edad escolar presentan el TDAH. Es importantísimo que los padres de familia estemos conscientes de esta realidad. Si usted tiene un hijo con este trastorno, debe conocer sus afectaciones, sus síntomas, los problemas que mayormente se relacionan con este trastorno y las 12 estrategias básicas para ayudar al mejor desarrollo de su hijo. Él es un niño con un problema, usted es su padre, ¡apóyelo!</a:t>
                      </a:r>
                      <a:endParaRPr lang="es-MX" sz="1100">
                        <a:latin typeface="Times New Roman"/>
                        <a:ea typeface="Times New Roman"/>
                        <a:cs typeface="Times New Roman"/>
                      </a:endParaRPr>
                    </a:p>
                  </a:txBody>
                  <a:tcPr marL="15875" marR="15875" marT="15875" marB="15875" anchor="ctr">
                    <a:lnL>
                      <a:noFill/>
                    </a:lnL>
                    <a:lnR>
                      <a:noFill/>
                    </a:lnR>
                    <a:lnT>
                      <a:noFill/>
                    </a:lnT>
                    <a:lnB>
                      <a:noFill/>
                    </a:lnB>
                    <a:solidFill>
                      <a:srgbClr val="FFFFFF"/>
                    </a:solidFill>
                  </a:tcPr>
                </a:tc>
              </a:tr>
              <a:tr h="158750">
                <a:tc>
                  <a:txBody>
                    <a:bodyPr/>
                    <a:lstStyle/>
                    <a:p>
                      <a:pPr algn="ctr">
                        <a:spcAft>
                          <a:spcPts val="0"/>
                        </a:spcAft>
                      </a:pPr>
                      <a:r>
                        <a:rPr lang="es-ES" sz="1100" b="1">
                          <a:solidFill>
                            <a:srgbClr val="FFFFFF"/>
                          </a:solidFill>
                          <a:latin typeface="Arial Narrow"/>
                          <a:ea typeface="Times New Roman"/>
                          <a:cs typeface="Times New Roman"/>
                        </a:rPr>
                        <a:t>0235</a:t>
                      </a:r>
                      <a:endParaRPr lang="es-MX" sz="1100">
                        <a:latin typeface="Times New Roman"/>
                        <a:ea typeface="Times New Roman"/>
                        <a:cs typeface="Times New Roman"/>
                      </a:endParaRPr>
                    </a:p>
                  </a:txBody>
                  <a:tcPr marL="15875" marR="15875" marT="15875" marB="1587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Times New Roman"/>
                        </a:rPr>
                        <a:t>LA PREADOLESCENCIA</a:t>
                      </a:r>
                      <a:endParaRPr lang="es-MX" sz="1100" dirty="0">
                        <a:latin typeface="Times New Roman"/>
                        <a:ea typeface="Times New Roman"/>
                        <a:cs typeface="Times New Roman"/>
                      </a:endParaRPr>
                    </a:p>
                  </a:txBody>
                  <a:tcPr marL="15875" marR="15875" marT="15875" marB="15875" anchor="ctr">
                    <a:lnL>
                      <a:noFill/>
                    </a:lnL>
                    <a:lnR>
                      <a:noFill/>
                    </a:lnR>
                    <a:lnT>
                      <a:noFill/>
                    </a:lnT>
                    <a:lnB>
                      <a:noFill/>
                    </a:lnB>
                    <a:solidFill>
                      <a:schemeClr val="accent5">
                        <a:lumMod val="50000"/>
                      </a:schemeClr>
                    </a:solidFill>
                  </a:tcPr>
                </a:tc>
              </a:tr>
              <a:tr h="539750">
                <a:tc>
                  <a:txBody>
                    <a:bodyPr/>
                    <a:lstStyle/>
                    <a:p>
                      <a:pPr algn="ctr">
                        <a:spcAft>
                          <a:spcPts val="0"/>
                        </a:spcAft>
                      </a:pPr>
                      <a:endParaRPr lang="es-MX" sz="1100">
                        <a:latin typeface="Times New Roman"/>
                        <a:ea typeface="Times New Roman"/>
                        <a:cs typeface="Times New Roman"/>
                      </a:endParaRPr>
                    </a:p>
                  </a:txBody>
                  <a:tcPr marL="15875" marR="15875" marT="15875" marB="15875" anchor="ctr">
                    <a:lnL>
                      <a:noFill/>
                    </a:lnL>
                    <a:lnR>
                      <a:noFill/>
                    </a:lnR>
                    <a:lnT>
                      <a:noFill/>
                    </a:lnT>
                    <a:lnB>
                      <a:noFill/>
                    </a:lnB>
                    <a:solidFill>
                      <a:srgbClr val="FFFFFF"/>
                    </a:solidFill>
                  </a:tcPr>
                </a:tc>
                <a:tc>
                  <a:txBody>
                    <a:bodyPr/>
                    <a:lstStyle/>
                    <a:p>
                      <a:pPr algn="just">
                        <a:spcAft>
                          <a:spcPts val="0"/>
                        </a:spcAft>
                      </a:pPr>
                      <a:r>
                        <a:rPr lang="es-ES" sz="1100" dirty="0">
                          <a:latin typeface="Arial Narrow"/>
                          <a:ea typeface="Times New Roman"/>
                          <a:cs typeface="Times New Roman"/>
                        </a:rPr>
                        <a:t>Tener hijos es uno de los mayores regalos que podemos tener; criarlos y educarlos es el mayor reto de la vida, sobre todo cuando llegan a la etapa de la </a:t>
                      </a:r>
                      <a:r>
                        <a:rPr lang="es-ES" sz="1100" dirty="0" smtClean="0">
                          <a:latin typeface="Arial Narrow"/>
                          <a:ea typeface="Times New Roman"/>
                          <a:cs typeface="Times New Roman"/>
                        </a:rPr>
                        <a:t>pre adolescencia </a:t>
                      </a:r>
                      <a:r>
                        <a:rPr lang="es-ES" sz="1100" dirty="0">
                          <a:latin typeface="Arial Narrow"/>
                          <a:ea typeface="Times New Roman"/>
                          <a:cs typeface="Times New Roman"/>
                        </a:rPr>
                        <a:t>y la adolescencia misma. Es natural la búsqueda de independencia en ellos, pero no por eso los padres deben hacerse a un lado; más bien, deben ser la principal influencia para sus vidas, el lazo emocional que los mantendrá unidos a la familia.</a:t>
                      </a:r>
                      <a:endParaRPr lang="es-MX" sz="1100" dirty="0">
                        <a:latin typeface="Times New Roman"/>
                        <a:ea typeface="Times New Roman"/>
                        <a:cs typeface="Times New Roman"/>
                      </a:endParaRPr>
                    </a:p>
                  </a:txBody>
                  <a:tcPr marL="15875" marR="15875" marT="15875" marB="15875" anchor="ctr">
                    <a:lnL>
                      <a:noFill/>
                    </a:lnL>
                    <a:lnR>
                      <a:noFill/>
                    </a:lnR>
                    <a:lnT>
                      <a:noFill/>
                    </a:lnT>
                    <a:lnB>
                      <a:noFill/>
                    </a:lnB>
                    <a:solidFill>
                      <a:srgbClr val="FFFFFF"/>
                    </a:solidFill>
                  </a:tcPr>
                </a:tc>
              </a:tr>
            </a:tbl>
          </a:graphicData>
        </a:graphic>
      </p:graphicFrame>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144587" y="1497508"/>
          <a:ext cx="7634288" cy="5042669"/>
        </p:xfrm>
        <a:graphic>
          <a:graphicData uri="http://schemas.openxmlformats.org/drawingml/2006/table">
            <a:tbl>
              <a:tblPr/>
              <a:tblGrid>
                <a:gridCol w="641331"/>
                <a:gridCol w="6992957"/>
              </a:tblGrid>
              <a:tr h="100594">
                <a:tc>
                  <a:txBody>
                    <a:bodyPr/>
                    <a:lstStyle/>
                    <a:p>
                      <a:pPr algn="ctr">
                        <a:spcAft>
                          <a:spcPts val="0"/>
                        </a:spcAft>
                      </a:pPr>
                      <a:r>
                        <a:rPr lang="es-ES" sz="1100" b="1" dirty="0">
                          <a:solidFill>
                            <a:srgbClr val="FFFFFF"/>
                          </a:solidFill>
                          <a:latin typeface="Arial Narrow"/>
                          <a:ea typeface="Times New Roman"/>
                          <a:cs typeface="Arial"/>
                        </a:rPr>
                        <a:t>0020</a:t>
                      </a:r>
                      <a:endParaRPr lang="es-MX" sz="1100" dirty="0">
                        <a:latin typeface="Times New Roman"/>
                        <a:ea typeface="Times New Roman"/>
                        <a:cs typeface="Times New Roman"/>
                      </a:endParaRPr>
                    </a:p>
                  </a:txBody>
                  <a:tcPr marL="10059" marR="10059" marT="10059" marB="10059" anchor="ctr">
                    <a:lnL>
                      <a:noFill/>
                    </a:lnL>
                    <a:lnR>
                      <a:noFill/>
                    </a:lnR>
                    <a:lnT>
                      <a:noFill/>
                    </a:lnT>
                    <a:lnB>
                      <a:noFill/>
                    </a:lnB>
                    <a:solidFill>
                      <a:srgbClr val="0062A5"/>
                    </a:solidFill>
                  </a:tcPr>
                </a:tc>
                <a:tc>
                  <a:txBody>
                    <a:bodyPr/>
                    <a:lstStyle/>
                    <a:p>
                      <a:pPr algn="just">
                        <a:spcAft>
                          <a:spcPts val="0"/>
                        </a:spcAft>
                      </a:pPr>
                      <a:r>
                        <a:rPr lang="es-ES" sz="1100" b="1" dirty="0" smtClean="0">
                          <a:solidFill>
                            <a:srgbClr val="FFFFFF"/>
                          </a:solidFill>
                          <a:latin typeface="Arial Narrow"/>
                          <a:ea typeface="Times New Roman"/>
                          <a:cs typeface="Arial"/>
                        </a:rPr>
                        <a:t> LA LLAVE QUE ABRE </a:t>
                      </a:r>
                      <a:r>
                        <a:rPr lang="es-ES" sz="1100" b="1" dirty="0">
                          <a:solidFill>
                            <a:srgbClr val="FFFFFF"/>
                          </a:solidFill>
                          <a:latin typeface="Arial Narrow"/>
                          <a:ea typeface="Times New Roman"/>
                          <a:cs typeface="Arial"/>
                        </a:rPr>
                        <a:t>TU PRISIÓN</a:t>
                      </a:r>
                      <a:endParaRPr lang="es-MX" sz="1100" dirty="0">
                        <a:latin typeface="Times New Roman"/>
                        <a:ea typeface="Times New Roman"/>
                        <a:cs typeface="Times New Roman"/>
                      </a:endParaRPr>
                    </a:p>
                  </a:txBody>
                  <a:tcPr marL="10059" marR="10059" marT="10059" marB="10059" anchor="ctr">
                    <a:lnL>
                      <a:noFill/>
                    </a:lnL>
                    <a:lnR>
                      <a:noFill/>
                    </a:lnR>
                    <a:lnT>
                      <a:noFill/>
                    </a:lnT>
                    <a:lnB>
                      <a:noFill/>
                    </a:lnB>
                    <a:solidFill>
                      <a:schemeClr val="accent5">
                        <a:lumMod val="50000"/>
                      </a:schemeClr>
                    </a:solidFill>
                  </a:tcPr>
                </a:tc>
              </a:tr>
              <a:tr h="261545">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0059" marR="10059" marT="10059" marB="10059"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Hoy en día muchas personas no logran sentir una satisfacción en su vida, se sienten limitados, prisioneros, conozca cual es la llave que abre esta prisión. </a:t>
                      </a:r>
                      <a:endParaRPr lang="es-MX" sz="1100" dirty="0">
                        <a:latin typeface="Times New Roman"/>
                        <a:ea typeface="Times New Roman"/>
                        <a:cs typeface="Times New Roman"/>
                      </a:endParaRPr>
                    </a:p>
                  </a:txBody>
                  <a:tcPr marL="10059" marR="10059" marT="10059" marB="10059" anchor="ctr">
                    <a:lnL>
                      <a:noFill/>
                    </a:lnL>
                    <a:lnR>
                      <a:noFill/>
                    </a:lnR>
                    <a:lnT>
                      <a:noFill/>
                    </a:lnT>
                    <a:lnB>
                      <a:noFill/>
                    </a:lnB>
                    <a:solidFill>
                      <a:srgbClr val="FFFFFF"/>
                    </a:solidFill>
                  </a:tcPr>
                </a:tc>
              </a:tr>
              <a:tr h="100594">
                <a:tc>
                  <a:txBody>
                    <a:bodyPr/>
                    <a:lstStyle/>
                    <a:p>
                      <a:pPr algn="ctr">
                        <a:spcAft>
                          <a:spcPts val="0"/>
                        </a:spcAft>
                      </a:pPr>
                      <a:r>
                        <a:rPr lang="es-ES" sz="1100" b="1">
                          <a:solidFill>
                            <a:srgbClr val="FFFFFF"/>
                          </a:solidFill>
                          <a:latin typeface="Arial Narrow"/>
                          <a:ea typeface="Times New Roman"/>
                          <a:cs typeface="Arial"/>
                        </a:rPr>
                        <a:t>0021</a:t>
                      </a:r>
                      <a:endParaRPr lang="es-MX" sz="1100">
                        <a:latin typeface="Times New Roman"/>
                        <a:ea typeface="Times New Roman"/>
                        <a:cs typeface="Times New Roman"/>
                      </a:endParaRPr>
                    </a:p>
                  </a:txBody>
                  <a:tcPr marL="10059" marR="10059" marT="10059" marB="10059"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EL PERDÓN I: "El perdón trae libertad"</a:t>
                      </a:r>
                      <a:endParaRPr lang="es-MX" sz="1100" dirty="0">
                        <a:latin typeface="Times New Roman"/>
                        <a:ea typeface="Times New Roman"/>
                        <a:cs typeface="Times New Roman"/>
                      </a:endParaRPr>
                    </a:p>
                  </a:txBody>
                  <a:tcPr marL="10059" marR="10059" marT="10059" marB="10059" anchor="ctr">
                    <a:lnL>
                      <a:noFill/>
                    </a:lnL>
                    <a:lnR>
                      <a:noFill/>
                    </a:lnR>
                    <a:lnT>
                      <a:noFill/>
                    </a:lnT>
                    <a:lnB>
                      <a:noFill/>
                    </a:lnB>
                    <a:solidFill>
                      <a:schemeClr val="accent5">
                        <a:lumMod val="50000"/>
                      </a:schemeClr>
                    </a:solidFill>
                  </a:tcPr>
                </a:tc>
              </a:tr>
              <a:tr h="583445">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0059" marR="10059" marT="10059" marB="10059"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En la actualidad, una gran cantidad de personas se duelen de haber vivido una infancia triste, experimentando abusos, desprecios y rechazos aún dentro del propio hogar, y ello los ha llevado en la edad adulta a vivir presos de resentimientos, odio, amarguras y rencores. Usted puede ser libre de estos sentimientos y vivir de una manera feliz, con paz y libertad en todas sus relaciones humanas. ¡El perdón es la respuesta! </a:t>
                      </a:r>
                      <a:endParaRPr lang="es-MX" sz="1100" dirty="0">
                        <a:latin typeface="Times New Roman"/>
                        <a:ea typeface="Times New Roman"/>
                        <a:cs typeface="Times New Roman"/>
                      </a:endParaRPr>
                    </a:p>
                  </a:txBody>
                  <a:tcPr marL="10059" marR="10059" marT="10059" marB="10059" anchor="ctr">
                    <a:lnL>
                      <a:noFill/>
                    </a:lnL>
                    <a:lnR>
                      <a:noFill/>
                    </a:lnR>
                    <a:lnT>
                      <a:noFill/>
                    </a:lnT>
                    <a:lnB>
                      <a:noFill/>
                    </a:lnB>
                    <a:solidFill>
                      <a:srgbClr val="FFFFFF"/>
                    </a:solidFill>
                  </a:tcPr>
                </a:tc>
              </a:tr>
              <a:tr h="100594">
                <a:tc>
                  <a:txBody>
                    <a:bodyPr/>
                    <a:lstStyle/>
                    <a:p>
                      <a:pPr algn="ctr">
                        <a:spcAft>
                          <a:spcPts val="0"/>
                        </a:spcAft>
                      </a:pPr>
                      <a:r>
                        <a:rPr lang="es-ES" sz="1100" b="1">
                          <a:solidFill>
                            <a:srgbClr val="FFFFFF"/>
                          </a:solidFill>
                          <a:latin typeface="Arial Narrow"/>
                          <a:ea typeface="Times New Roman"/>
                          <a:cs typeface="Arial"/>
                        </a:rPr>
                        <a:t>0022</a:t>
                      </a:r>
                      <a:endParaRPr lang="es-MX" sz="1100">
                        <a:latin typeface="Times New Roman"/>
                        <a:ea typeface="Times New Roman"/>
                        <a:cs typeface="Times New Roman"/>
                      </a:endParaRPr>
                    </a:p>
                  </a:txBody>
                  <a:tcPr marL="10059" marR="10059" marT="10059" marB="10059"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EL PERDÓN II: "¿Qué es perdonar?"</a:t>
                      </a:r>
                      <a:endParaRPr lang="es-MX" sz="1100" dirty="0">
                        <a:latin typeface="Times New Roman"/>
                        <a:ea typeface="Times New Roman"/>
                        <a:cs typeface="Times New Roman"/>
                      </a:endParaRPr>
                    </a:p>
                  </a:txBody>
                  <a:tcPr marL="10059" marR="10059" marT="10059" marB="10059" anchor="ctr">
                    <a:lnL>
                      <a:noFill/>
                    </a:lnL>
                    <a:lnR>
                      <a:noFill/>
                    </a:lnR>
                    <a:lnT>
                      <a:noFill/>
                    </a:lnT>
                    <a:lnB>
                      <a:noFill/>
                    </a:lnB>
                    <a:solidFill>
                      <a:schemeClr val="accent5">
                        <a:lumMod val="50000"/>
                      </a:schemeClr>
                    </a:solidFill>
                  </a:tcPr>
                </a:tc>
              </a:tr>
              <a:tr h="663921">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0059" marR="10059" marT="10059" marB="10059"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¿Qué significa para usted el perdón? ¿Cuáles son las evidencias de que una persona ha perdonado realmente a su ofensor? ¿Qué pasos deben seguirse para alcanzar una libertad completa a través del perdón? Este programa responde a éstas y otras interrogantes, y nos muestra al perdón como aquella firme decisión propia, de abandonar todo odio y rencor contra el agresor, a través de una actitud humana compasiva, dispuesta a perdonar. </a:t>
                      </a:r>
                      <a:endParaRPr lang="es-MX" sz="1100" dirty="0">
                        <a:latin typeface="Times New Roman"/>
                        <a:ea typeface="Times New Roman"/>
                        <a:cs typeface="Times New Roman"/>
                      </a:endParaRPr>
                    </a:p>
                  </a:txBody>
                  <a:tcPr marL="10059" marR="10059" marT="10059" marB="10059" anchor="ctr">
                    <a:lnL>
                      <a:noFill/>
                    </a:lnL>
                    <a:lnR>
                      <a:noFill/>
                    </a:lnR>
                    <a:lnT>
                      <a:noFill/>
                    </a:lnT>
                    <a:lnB>
                      <a:noFill/>
                    </a:lnB>
                    <a:solidFill>
                      <a:srgbClr val="FFFFFF"/>
                    </a:solidFill>
                  </a:tcPr>
                </a:tc>
              </a:tr>
              <a:tr h="100594">
                <a:tc>
                  <a:txBody>
                    <a:bodyPr/>
                    <a:lstStyle/>
                    <a:p>
                      <a:pPr algn="ctr">
                        <a:spcAft>
                          <a:spcPts val="0"/>
                        </a:spcAft>
                      </a:pPr>
                      <a:r>
                        <a:rPr lang="es-ES" sz="1100" b="1">
                          <a:solidFill>
                            <a:srgbClr val="FFFFFF"/>
                          </a:solidFill>
                          <a:latin typeface="Arial Narrow"/>
                          <a:ea typeface="Times New Roman"/>
                          <a:cs typeface="Arial"/>
                        </a:rPr>
                        <a:t>0023</a:t>
                      </a:r>
                      <a:endParaRPr lang="es-MX" sz="1100">
                        <a:latin typeface="Times New Roman"/>
                        <a:ea typeface="Times New Roman"/>
                        <a:cs typeface="Times New Roman"/>
                      </a:endParaRPr>
                    </a:p>
                  </a:txBody>
                  <a:tcPr marL="10059" marR="10059" marT="10059" marB="10059"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EL PERDÓN III: "El perdón rompe la cadena del odio"</a:t>
                      </a:r>
                      <a:endParaRPr lang="es-MX" sz="1100" dirty="0">
                        <a:latin typeface="Times New Roman"/>
                        <a:ea typeface="Times New Roman"/>
                        <a:cs typeface="Times New Roman"/>
                      </a:endParaRPr>
                    </a:p>
                  </a:txBody>
                  <a:tcPr marL="10059" marR="10059" marT="10059" marB="10059" anchor="ctr">
                    <a:lnL>
                      <a:noFill/>
                    </a:lnL>
                    <a:lnR>
                      <a:noFill/>
                    </a:lnR>
                    <a:lnT>
                      <a:noFill/>
                    </a:lnT>
                    <a:lnB>
                      <a:noFill/>
                    </a:lnB>
                    <a:solidFill>
                      <a:schemeClr val="accent5">
                        <a:lumMod val="50000"/>
                      </a:schemeClr>
                    </a:solidFill>
                  </a:tcPr>
                </a:tc>
              </a:tr>
              <a:tr h="422495">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0059" marR="10059" marT="10059" marB="10059"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Hay muchas personas que sufren al sentirse atrapadas por las fuertes cadenas del odio. Sin embargo, es el Perdón aquella acción capaz de romper esos lazos de amargura y rencor entre el ofendido y su agresor, transformando esa relación en un vínculo de amor, libertad y paz verdaderas. </a:t>
                      </a:r>
                      <a:endParaRPr lang="es-MX" sz="1100" dirty="0">
                        <a:latin typeface="Times New Roman"/>
                        <a:ea typeface="Times New Roman"/>
                        <a:cs typeface="Times New Roman"/>
                      </a:endParaRPr>
                    </a:p>
                  </a:txBody>
                  <a:tcPr marL="10059" marR="10059" marT="10059" marB="10059" anchor="ctr">
                    <a:lnL>
                      <a:noFill/>
                    </a:lnL>
                    <a:lnR>
                      <a:noFill/>
                    </a:lnR>
                    <a:lnT>
                      <a:noFill/>
                    </a:lnT>
                    <a:lnB>
                      <a:noFill/>
                    </a:lnB>
                    <a:solidFill>
                      <a:srgbClr val="FFFFFF"/>
                    </a:solidFill>
                  </a:tcPr>
                </a:tc>
              </a:tr>
              <a:tr h="100594">
                <a:tc>
                  <a:txBody>
                    <a:bodyPr/>
                    <a:lstStyle/>
                    <a:p>
                      <a:pPr algn="ctr">
                        <a:spcAft>
                          <a:spcPts val="0"/>
                        </a:spcAft>
                      </a:pPr>
                      <a:r>
                        <a:rPr lang="es-ES" sz="1100" b="1">
                          <a:solidFill>
                            <a:srgbClr val="FFFFFF"/>
                          </a:solidFill>
                          <a:latin typeface="Arial Narrow"/>
                          <a:ea typeface="Times New Roman"/>
                          <a:cs typeface="Arial"/>
                        </a:rPr>
                        <a:t>0024</a:t>
                      </a:r>
                      <a:endParaRPr lang="es-MX" sz="1100">
                        <a:latin typeface="Times New Roman"/>
                        <a:ea typeface="Times New Roman"/>
                        <a:cs typeface="Times New Roman"/>
                      </a:endParaRPr>
                    </a:p>
                  </a:txBody>
                  <a:tcPr marL="10059" marR="10059" marT="10059" marB="10059"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AMAR ES VIVIR I: "El amor, la ayuda más maravillosa"</a:t>
                      </a:r>
                      <a:endParaRPr lang="es-MX" sz="1100" dirty="0">
                        <a:latin typeface="Times New Roman"/>
                        <a:ea typeface="Times New Roman"/>
                        <a:cs typeface="Times New Roman"/>
                      </a:endParaRPr>
                    </a:p>
                  </a:txBody>
                  <a:tcPr marL="10059" marR="10059" marT="10059" marB="10059" anchor="ctr">
                    <a:lnL>
                      <a:noFill/>
                    </a:lnL>
                    <a:lnR>
                      <a:noFill/>
                    </a:lnR>
                    <a:lnT>
                      <a:noFill/>
                    </a:lnT>
                    <a:lnB>
                      <a:noFill/>
                    </a:lnB>
                    <a:solidFill>
                      <a:schemeClr val="accent5">
                        <a:lumMod val="50000"/>
                      </a:schemeClr>
                    </a:solidFill>
                  </a:tcPr>
                </a:tc>
              </a:tr>
              <a:tr h="502970">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0059" marR="10059" marT="10059" marB="10059"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Estamos viviendo tiempos en los que se hace mucho énfasis en la satisfacción de las necesidades personales para ser feliz. Es decir, se vive una vida muy individualista y materialista. Ese es el concepto que prevalece en la sociedad. Es ahí, en el diario vivir, donde debemos echar mano de la herramienta más maravillosa: el amor.</a:t>
                      </a:r>
                      <a:endParaRPr lang="es-MX" sz="1100" dirty="0">
                        <a:latin typeface="Times New Roman"/>
                        <a:ea typeface="Times New Roman"/>
                        <a:cs typeface="Times New Roman"/>
                      </a:endParaRPr>
                    </a:p>
                  </a:txBody>
                  <a:tcPr marL="10059" marR="10059" marT="10059" marB="10059" anchor="ctr">
                    <a:lnL>
                      <a:noFill/>
                    </a:lnL>
                    <a:lnR>
                      <a:noFill/>
                    </a:lnR>
                    <a:lnT>
                      <a:noFill/>
                    </a:lnT>
                    <a:lnB>
                      <a:noFill/>
                    </a:lnB>
                    <a:solidFill>
                      <a:srgbClr val="FFFFFF"/>
                    </a:solidFill>
                  </a:tcPr>
                </a:tc>
              </a:tr>
              <a:tr h="100594">
                <a:tc>
                  <a:txBody>
                    <a:bodyPr/>
                    <a:lstStyle/>
                    <a:p>
                      <a:pPr algn="ctr">
                        <a:spcAft>
                          <a:spcPts val="0"/>
                        </a:spcAft>
                      </a:pPr>
                      <a:r>
                        <a:rPr lang="es-ES" sz="1100" b="1">
                          <a:solidFill>
                            <a:srgbClr val="FFFFFF"/>
                          </a:solidFill>
                          <a:latin typeface="Arial Narrow"/>
                          <a:ea typeface="Times New Roman"/>
                          <a:cs typeface="Arial"/>
                        </a:rPr>
                        <a:t>0025</a:t>
                      </a:r>
                      <a:endParaRPr lang="es-MX" sz="1100">
                        <a:latin typeface="Times New Roman"/>
                        <a:ea typeface="Times New Roman"/>
                        <a:cs typeface="Times New Roman"/>
                      </a:endParaRPr>
                    </a:p>
                  </a:txBody>
                  <a:tcPr marL="10059" marR="10059" marT="10059" marB="10059"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AMAR ES VIVIR II: "El amor te ayuda a vivir"</a:t>
                      </a:r>
                      <a:endParaRPr lang="es-MX" sz="1100" dirty="0">
                        <a:latin typeface="Times New Roman"/>
                        <a:ea typeface="Times New Roman"/>
                        <a:cs typeface="Times New Roman"/>
                      </a:endParaRPr>
                    </a:p>
                  </a:txBody>
                  <a:tcPr marL="10059" marR="10059" marT="10059" marB="10059" anchor="ctr">
                    <a:lnL>
                      <a:noFill/>
                    </a:lnL>
                    <a:lnR>
                      <a:noFill/>
                    </a:lnR>
                    <a:lnT>
                      <a:noFill/>
                    </a:lnT>
                    <a:lnB>
                      <a:noFill/>
                    </a:lnB>
                    <a:solidFill>
                      <a:schemeClr val="accent5">
                        <a:lumMod val="50000"/>
                      </a:schemeClr>
                    </a:solidFill>
                  </a:tcPr>
                </a:tc>
              </a:tr>
              <a:tr h="502970">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0059" marR="10059" marT="10059" marB="10059"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Las personas se establecen una escala de valores en sus vidas con el propósito de alcanzar distintas metas, y consideran que al cumplir con esos valores van a encontrar la felicidad y la plenitud que les van a permitir vivir armoniosamente. Sin embargo “el amor” o “amar” es lo que realmente puede ayudar a una persona a sentirse completamente feliz.</a:t>
                      </a:r>
                      <a:endParaRPr lang="es-MX" sz="1100" dirty="0">
                        <a:latin typeface="Times New Roman"/>
                        <a:ea typeface="Times New Roman"/>
                        <a:cs typeface="Times New Roman"/>
                      </a:endParaRPr>
                    </a:p>
                  </a:txBody>
                  <a:tcPr marL="10059" marR="10059" marT="10059" marB="10059" anchor="ctr">
                    <a:lnL>
                      <a:noFill/>
                    </a:lnL>
                    <a:lnR>
                      <a:noFill/>
                    </a:lnR>
                    <a:lnT>
                      <a:noFill/>
                    </a:lnT>
                    <a:lnB>
                      <a:noFill/>
                    </a:lnB>
                    <a:solidFill>
                      <a:srgbClr val="FFFFFF"/>
                    </a:solidFill>
                  </a:tcPr>
                </a:tc>
              </a:tr>
              <a:tr h="100594">
                <a:tc>
                  <a:txBody>
                    <a:bodyPr/>
                    <a:lstStyle/>
                    <a:p>
                      <a:pPr algn="ctr">
                        <a:spcAft>
                          <a:spcPts val="0"/>
                        </a:spcAft>
                      </a:pPr>
                      <a:r>
                        <a:rPr lang="es-ES" sz="1100" b="1">
                          <a:solidFill>
                            <a:srgbClr val="FFFFFF"/>
                          </a:solidFill>
                          <a:latin typeface="Arial Narrow"/>
                          <a:ea typeface="Times New Roman"/>
                          <a:cs typeface="Arial"/>
                        </a:rPr>
                        <a:t>0026</a:t>
                      </a:r>
                      <a:endParaRPr lang="es-MX" sz="1100">
                        <a:latin typeface="Times New Roman"/>
                        <a:ea typeface="Times New Roman"/>
                        <a:cs typeface="Times New Roman"/>
                      </a:endParaRPr>
                    </a:p>
                  </a:txBody>
                  <a:tcPr marL="10059" marR="10059" marT="10059" marB="10059"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AMAR ES VIVIR III: "El amor da vida a la familia"</a:t>
                      </a:r>
                      <a:endParaRPr lang="es-MX" sz="1100" dirty="0">
                        <a:latin typeface="Times New Roman"/>
                        <a:ea typeface="Times New Roman"/>
                        <a:cs typeface="Times New Roman"/>
                      </a:endParaRPr>
                    </a:p>
                  </a:txBody>
                  <a:tcPr marL="10059" marR="10059" marT="10059" marB="10059" anchor="ctr">
                    <a:lnL>
                      <a:noFill/>
                    </a:lnL>
                    <a:lnR>
                      <a:noFill/>
                    </a:lnR>
                    <a:lnT>
                      <a:noFill/>
                    </a:lnT>
                    <a:lnB>
                      <a:noFill/>
                    </a:lnB>
                    <a:solidFill>
                      <a:schemeClr val="accent5">
                        <a:lumMod val="50000"/>
                      </a:schemeClr>
                    </a:solidFill>
                  </a:tcPr>
                </a:tc>
              </a:tr>
              <a:tr h="422495">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0059" marR="10059" marT="10059" marB="10059"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Muchas familias no logran encontrarse, no logran armonizar ni resolver sus diferencias o problemas. Lejos de encontrar una forma de complementarse, se distancian cada día más, olvidando el elemento clave para la funcionalidad de la familia: el amor.</a:t>
                      </a:r>
                      <a:endParaRPr lang="es-MX" sz="1100" dirty="0">
                        <a:latin typeface="Times New Roman"/>
                        <a:ea typeface="Times New Roman"/>
                        <a:cs typeface="Times New Roman"/>
                      </a:endParaRPr>
                    </a:p>
                  </a:txBody>
                  <a:tcPr marL="10059" marR="10059" marT="10059" marB="10059" anchor="ctr">
                    <a:lnL>
                      <a:noFill/>
                    </a:lnL>
                    <a:lnR>
                      <a:noFill/>
                    </a:lnR>
                    <a:lnT>
                      <a:noFill/>
                    </a:lnT>
                    <a:lnB>
                      <a:noFill/>
                    </a:lnB>
                    <a:solidFill>
                      <a:srgbClr val="FFFFFF"/>
                    </a:solidFill>
                  </a:tcPr>
                </a:tc>
              </a:tr>
            </a:tbl>
          </a:graphicData>
        </a:graphic>
      </p:graphicFrame>
    </p:spTree>
  </p:cSld>
  <p:clrMapOvr>
    <a:masterClrMapping/>
  </p:clrMapOvr>
  <p:transition>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7" name="6 Tabla"/>
          <p:cNvGraphicFramePr>
            <a:graphicFrameLocks noGrp="1"/>
          </p:cNvGraphicFramePr>
          <p:nvPr/>
        </p:nvGraphicFramePr>
        <p:xfrm>
          <a:off x="1144587" y="1506538"/>
          <a:ext cx="7634287" cy="746760"/>
        </p:xfrm>
        <a:graphic>
          <a:graphicData uri="http://schemas.openxmlformats.org/drawingml/2006/table">
            <a:tbl>
              <a:tblPr/>
              <a:tblGrid>
                <a:gridCol w="641331"/>
                <a:gridCol w="6992956"/>
              </a:tblGrid>
              <a:tr h="128586">
                <a:tc>
                  <a:txBody>
                    <a:bodyPr/>
                    <a:lstStyle/>
                    <a:p>
                      <a:pPr algn="ctr">
                        <a:spcAft>
                          <a:spcPts val="0"/>
                        </a:spcAft>
                      </a:pPr>
                      <a:r>
                        <a:rPr lang="es-ES" sz="1100" b="1" dirty="0">
                          <a:solidFill>
                            <a:srgbClr val="FFFFFF"/>
                          </a:solidFill>
                          <a:latin typeface="Arial Narrow"/>
                          <a:ea typeface="Times New Roman"/>
                          <a:cs typeface="Times New Roman"/>
                        </a:rPr>
                        <a:t>0236</a:t>
                      </a:r>
                      <a:endParaRPr lang="es-MX" sz="1100" dirty="0">
                        <a:latin typeface="Times New Roman"/>
                        <a:ea typeface="Times New Roman"/>
                        <a:cs typeface="Times New Roman"/>
                      </a:endParaRPr>
                    </a:p>
                  </a:txBody>
                  <a:tcPr marL="19050" marR="19050" marT="19050" marB="19050"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Times New Roman"/>
                        </a:rPr>
                        <a:t>LA COMUNICACIÓN ENTRE PADRES E HIJOS</a:t>
                      </a:r>
                      <a:endParaRPr lang="es-MX" sz="1100" dirty="0">
                        <a:latin typeface="Times New Roman"/>
                        <a:ea typeface="Times New Roman"/>
                        <a:cs typeface="Times New Roman"/>
                      </a:endParaRPr>
                    </a:p>
                  </a:txBody>
                  <a:tcPr marL="19050" marR="19050" marT="19050" marB="19050" anchor="ctr">
                    <a:lnL>
                      <a:noFill/>
                    </a:lnL>
                    <a:lnR>
                      <a:noFill/>
                    </a:lnR>
                    <a:lnT>
                      <a:noFill/>
                    </a:lnT>
                    <a:lnB>
                      <a:noFill/>
                    </a:lnB>
                    <a:solidFill>
                      <a:schemeClr val="accent5">
                        <a:lumMod val="50000"/>
                      </a:schemeClr>
                    </a:solidFill>
                  </a:tcPr>
                </a:tc>
              </a:tr>
              <a:tr h="495300">
                <a:tc>
                  <a:txBody>
                    <a:bodyPr/>
                    <a:lstStyle/>
                    <a:p>
                      <a:pPr algn="just">
                        <a:spcAft>
                          <a:spcPts val="0"/>
                        </a:spcAft>
                      </a:pPr>
                      <a:r>
                        <a:rPr lang="es-ES" sz="1100">
                          <a:latin typeface="Arial Narrow"/>
                          <a:ea typeface="Times New Roman"/>
                          <a:cs typeface="Times New Roman"/>
                        </a:rPr>
                        <a:t> </a:t>
                      </a:r>
                      <a:endParaRPr lang="es-MX" sz="1100">
                        <a:latin typeface="Times New Roman"/>
                        <a:ea typeface="Times New Roman"/>
                        <a:cs typeface="Times New Roman"/>
                      </a:endParaRPr>
                    </a:p>
                  </a:txBody>
                  <a:tcPr marL="19050" marR="19050" marT="19050" marB="19050"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Times New Roman"/>
                        </a:rPr>
                        <a:t>¿Qué tan importante es que haya una buena comunicación entre padres e hijos? El Instituto Mexicano de Psiquiatría ha determinado que la falta de atención de los padres hacia sus hijos es causa principal de depresión entre niños y adolescentes, y la depresión, causa principal de suicidio. ¿Qué estás haciendo con tus hijos?</a:t>
                      </a:r>
                      <a:endParaRPr lang="es-MX" sz="1100" dirty="0">
                        <a:latin typeface="Times New Roman"/>
                        <a:ea typeface="Times New Roman"/>
                        <a:cs typeface="Times New Roman"/>
                      </a:endParaRPr>
                    </a:p>
                  </a:txBody>
                  <a:tcPr marL="19050" marR="19050" marT="19050" marB="19050" anchor="ctr">
                    <a:lnL>
                      <a:noFill/>
                    </a:lnL>
                    <a:lnR>
                      <a:noFill/>
                    </a:lnR>
                    <a:lnT>
                      <a:noFill/>
                    </a:lnT>
                    <a:lnB>
                      <a:noFill/>
                    </a:lnB>
                    <a:solidFill>
                      <a:srgbClr val="FFFFFF"/>
                    </a:solidFill>
                  </a:tcPr>
                </a:tc>
              </a:tr>
            </a:tbl>
          </a:graphicData>
        </a:graphic>
      </p:graphicFrame>
      <p:graphicFrame>
        <p:nvGraphicFramePr>
          <p:cNvPr id="8" name="7 Tabla"/>
          <p:cNvGraphicFramePr>
            <a:graphicFrameLocks noGrp="1"/>
          </p:cNvGraphicFramePr>
          <p:nvPr/>
        </p:nvGraphicFramePr>
        <p:xfrm>
          <a:off x="1144588" y="2285992"/>
          <a:ext cx="7634287" cy="3657600"/>
        </p:xfrm>
        <a:graphic>
          <a:graphicData uri="http://schemas.openxmlformats.org/drawingml/2006/table">
            <a:tbl>
              <a:tblPr/>
              <a:tblGrid>
                <a:gridCol w="641331"/>
                <a:gridCol w="6992956"/>
              </a:tblGrid>
              <a:tr h="0">
                <a:tc>
                  <a:txBody>
                    <a:bodyPr/>
                    <a:lstStyle/>
                    <a:p>
                      <a:pPr algn="ctr">
                        <a:spcAft>
                          <a:spcPts val="0"/>
                        </a:spcAft>
                      </a:pPr>
                      <a:r>
                        <a:rPr lang="es-ES" sz="1100" b="1" dirty="0">
                          <a:solidFill>
                            <a:srgbClr val="FFFFFF"/>
                          </a:solidFill>
                          <a:latin typeface="Arial Narrow"/>
                          <a:ea typeface="Times New Roman"/>
                          <a:cs typeface="Times New Roman"/>
                        </a:rPr>
                        <a:t>0237</a:t>
                      </a:r>
                      <a:endParaRPr lang="es-MX" sz="1100" dirty="0">
                        <a:latin typeface="Times New Roman"/>
                        <a:ea typeface="Times New Roman"/>
                        <a:cs typeface="Times New Roman"/>
                      </a:endParaRPr>
                    </a:p>
                  </a:txBody>
                  <a:tcPr marL="19050" marR="19050" marT="19050" marB="19050" anchor="ctr">
                    <a:lnL>
                      <a:noFill/>
                    </a:lnL>
                    <a:lnR>
                      <a:noFill/>
                    </a:lnR>
                    <a:lnT>
                      <a:noFill/>
                    </a:lnT>
                    <a:lnB>
                      <a:noFill/>
                    </a:lnB>
                    <a:solidFill>
                      <a:srgbClr val="0062A5"/>
                    </a:solidFill>
                  </a:tcPr>
                </a:tc>
                <a:tc>
                  <a:txBody>
                    <a:bodyPr/>
                    <a:lstStyle/>
                    <a:p>
                      <a:pPr algn="just">
                        <a:spcAft>
                          <a:spcPts val="0"/>
                        </a:spcAft>
                      </a:pPr>
                      <a:r>
                        <a:rPr lang="es-ES" sz="1100" b="1" i="0" dirty="0">
                          <a:solidFill>
                            <a:srgbClr val="FFFFFF"/>
                          </a:solidFill>
                          <a:latin typeface="Arial Narrow"/>
                          <a:ea typeface="Times New Roman"/>
                          <a:cs typeface="Times New Roman"/>
                        </a:rPr>
                        <a:t>LOS EFECTOS DE LA PORNOGRAFÍA</a:t>
                      </a:r>
                      <a:endParaRPr lang="es-MX" sz="1100" i="0" dirty="0">
                        <a:latin typeface="Times New Roman"/>
                        <a:ea typeface="Times New Roman"/>
                        <a:cs typeface="Times New Roman"/>
                      </a:endParaRPr>
                    </a:p>
                  </a:txBody>
                  <a:tcPr marL="19050" marR="19050" marT="19050" marB="19050" anchor="ctr">
                    <a:lnL>
                      <a:noFill/>
                    </a:lnL>
                    <a:lnR>
                      <a:noFill/>
                    </a:lnR>
                    <a:lnT>
                      <a:noFill/>
                    </a:lnT>
                    <a:lnB>
                      <a:noFill/>
                    </a:lnB>
                    <a:solidFill>
                      <a:schemeClr val="accent5">
                        <a:lumMod val="50000"/>
                      </a:schemeClr>
                    </a:solidFill>
                  </a:tcPr>
                </a:tc>
              </a:tr>
              <a:tr h="0">
                <a:tc>
                  <a:txBody>
                    <a:bodyPr/>
                    <a:lstStyle/>
                    <a:p>
                      <a:pPr algn="ctr">
                        <a:spcAft>
                          <a:spcPts val="0"/>
                        </a:spcAft>
                      </a:pPr>
                      <a:endParaRPr lang="es-ES" sz="1100" dirty="0">
                        <a:latin typeface="Arial Narrow"/>
                        <a:ea typeface="Times New Roman"/>
                        <a:cs typeface="Times New Roman"/>
                      </a:endParaRPr>
                    </a:p>
                  </a:txBody>
                  <a:tcPr marL="19050" marR="19050" marT="19050" marB="19050"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Times New Roman"/>
                        </a:rPr>
                        <a:t>Ver pornografía no es como admirar la naturaleza. El cuerpo humano está diseñado de tal manera que cuando una persona tiene contacto físico o visual con aspectos de tipo sexual, desata dentro de su cuerpo ciertas hormonas que liberan adrenalina, la cual tiene como función generar emoción. Además, está comprobado que provoca mucha adicción, lo que lleva a la persona a cometer actos que le harán perder su dignidad y sus valores morales.</a:t>
                      </a:r>
                      <a:endParaRPr lang="es-MX" sz="1100" dirty="0">
                        <a:latin typeface="Times New Roman"/>
                        <a:ea typeface="Times New Roman"/>
                        <a:cs typeface="Times New Roman"/>
                      </a:endParaRPr>
                    </a:p>
                  </a:txBody>
                  <a:tcPr marL="19050" marR="19050" marT="19050" marB="19050" anchor="ctr">
                    <a:lnL>
                      <a:noFill/>
                    </a:lnL>
                    <a:lnR>
                      <a:noFill/>
                    </a:lnR>
                    <a:lnT>
                      <a:noFill/>
                    </a:lnT>
                    <a:lnB>
                      <a:noFill/>
                    </a:lnB>
                    <a:solidFill>
                      <a:srgbClr val="FFFFFF"/>
                    </a:solidFill>
                  </a:tcPr>
                </a:tc>
              </a:tr>
              <a:tr h="0">
                <a:tc>
                  <a:txBody>
                    <a:bodyPr/>
                    <a:lstStyle/>
                    <a:p>
                      <a:pPr algn="ctr">
                        <a:spcAft>
                          <a:spcPts val="0"/>
                        </a:spcAft>
                      </a:pPr>
                      <a:r>
                        <a:rPr lang="es-ES" sz="1100" b="1">
                          <a:solidFill>
                            <a:srgbClr val="FFFFFF"/>
                          </a:solidFill>
                          <a:latin typeface="Arial Narrow"/>
                          <a:ea typeface="Times New Roman"/>
                          <a:cs typeface="Times New Roman"/>
                        </a:rPr>
                        <a:t>0238</a:t>
                      </a:r>
                      <a:endParaRPr lang="es-MX" sz="1100">
                        <a:latin typeface="Times New Roman"/>
                        <a:ea typeface="Times New Roman"/>
                        <a:cs typeface="Times New Roman"/>
                      </a:endParaRPr>
                    </a:p>
                  </a:txBody>
                  <a:tcPr marL="19050" marR="19050" marT="19050" marB="19050"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Times New Roman"/>
                        </a:rPr>
                        <a:t>EL SENTIMIENTO DE CULPABILIDAD</a:t>
                      </a:r>
                      <a:endParaRPr lang="es-MX" sz="1100" dirty="0">
                        <a:latin typeface="Times New Roman"/>
                        <a:ea typeface="Times New Roman"/>
                        <a:cs typeface="Times New Roman"/>
                      </a:endParaRPr>
                    </a:p>
                  </a:txBody>
                  <a:tcPr marL="19050" marR="19050" marT="19050" marB="19050" anchor="ctr">
                    <a:lnL>
                      <a:noFill/>
                    </a:lnL>
                    <a:lnR>
                      <a:noFill/>
                    </a:lnR>
                    <a:lnT>
                      <a:noFill/>
                    </a:lnT>
                    <a:lnB>
                      <a:noFill/>
                    </a:lnB>
                    <a:solidFill>
                      <a:schemeClr val="accent5">
                        <a:lumMod val="50000"/>
                      </a:schemeClr>
                    </a:solidFill>
                  </a:tcPr>
                </a:tc>
              </a:tr>
              <a:tr h="0">
                <a:tc>
                  <a:txBody>
                    <a:bodyPr/>
                    <a:lstStyle/>
                    <a:p>
                      <a:pPr algn="ctr">
                        <a:spcAft>
                          <a:spcPts val="0"/>
                        </a:spcAft>
                      </a:pPr>
                      <a:endParaRPr lang="es-ES" sz="1100">
                        <a:latin typeface="Arial Narrow"/>
                        <a:ea typeface="Times New Roman"/>
                        <a:cs typeface="Times New Roman"/>
                      </a:endParaRPr>
                    </a:p>
                  </a:txBody>
                  <a:tcPr marL="19050" marR="19050" marT="19050" marB="19050"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Times New Roman"/>
                        </a:rPr>
                        <a:t>La sociedad actual busca la felicidad a toda costa, pero a veces, en su afán de encontrarla, puede herir a otras personas. Cuando uno voltea hacia atrás y observa todo el daño que ha causado, se siente mal, no encuentra la paz; su vida se vuelve una prisión de culpa y resentimiento de la cual no sabe cómo salir. Sin embargo, ¡sí hay una salida! Hay una puerta que puede devolverle al alma la paz y romper esas cadenas que nos atan al pasado.</a:t>
                      </a:r>
                      <a:endParaRPr lang="es-MX" sz="1100" dirty="0">
                        <a:latin typeface="Times New Roman"/>
                        <a:ea typeface="Times New Roman"/>
                        <a:cs typeface="Times New Roman"/>
                      </a:endParaRPr>
                    </a:p>
                  </a:txBody>
                  <a:tcPr marL="19050" marR="19050" marT="19050" marB="19050" anchor="ctr">
                    <a:lnL>
                      <a:noFill/>
                    </a:lnL>
                    <a:lnR>
                      <a:noFill/>
                    </a:lnR>
                    <a:lnT>
                      <a:noFill/>
                    </a:lnT>
                    <a:lnB>
                      <a:noFill/>
                    </a:lnB>
                    <a:solidFill>
                      <a:srgbClr val="FFFFFF"/>
                    </a:solidFill>
                  </a:tcPr>
                </a:tc>
              </a:tr>
              <a:tr h="0">
                <a:tc>
                  <a:txBody>
                    <a:bodyPr/>
                    <a:lstStyle/>
                    <a:p>
                      <a:pPr algn="ctr">
                        <a:spcAft>
                          <a:spcPts val="0"/>
                        </a:spcAft>
                      </a:pPr>
                      <a:r>
                        <a:rPr lang="es-ES" sz="1100" b="1">
                          <a:solidFill>
                            <a:srgbClr val="FFFFFF"/>
                          </a:solidFill>
                          <a:latin typeface="Arial Narrow"/>
                          <a:ea typeface="Times New Roman"/>
                          <a:cs typeface="Times New Roman"/>
                        </a:rPr>
                        <a:t>0239</a:t>
                      </a:r>
                      <a:endParaRPr lang="es-MX" sz="1100">
                        <a:latin typeface="Times New Roman"/>
                        <a:ea typeface="Times New Roman"/>
                        <a:cs typeface="Times New Roman"/>
                      </a:endParaRPr>
                    </a:p>
                  </a:txBody>
                  <a:tcPr marL="19050" marR="19050" marT="19050" marB="19050"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Times New Roman"/>
                        </a:rPr>
                        <a:t>CÓMO CONTROLAR EL CARÁCTER</a:t>
                      </a:r>
                      <a:endParaRPr lang="es-MX" sz="1100" dirty="0">
                        <a:latin typeface="Times New Roman"/>
                        <a:ea typeface="Times New Roman"/>
                        <a:cs typeface="Times New Roman"/>
                      </a:endParaRPr>
                    </a:p>
                  </a:txBody>
                  <a:tcPr marL="19050" marR="19050" marT="19050" marB="19050" anchor="ctr">
                    <a:lnL>
                      <a:noFill/>
                    </a:lnL>
                    <a:lnR>
                      <a:noFill/>
                    </a:lnR>
                    <a:lnT>
                      <a:noFill/>
                    </a:lnT>
                    <a:lnB>
                      <a:noFill/>
                    </a:lnB>
                    <a:solidFill>
                      <a:schemeClr val="accent5">
                        <a:lumMod val="50000"/>
                      </a:schemeClr>
                    </a:solidFill>
                  </a:tcPr>
                </a:tc>
              </a:tr>
              <a:tr h="0">
                <a:tc>
                  <a:txBody>
                    <a:bodyPr/>
                    <a:lstStyle/>
                    <a:p>
                      <a:pPr algn="ctr">
                        <a:spcAft>
                          <a:spcPts val="0"/>
                        </a:spcAft>
                      </a:pPr>
                      <a:endParaRPr lang="es-ES" sz="1100">
                        <a:latin typeface="Arial Narrow"/>
                        <a:ea typeface="Times New Roman"/>
                        <a:cs typeface="Times New Roman"/>
                      </a:endParaRPr>
                    </a:p>
                  </a:txBody>
                  <a:tcPr marL="19050" marR="19050" marT="19050" marB="19050"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Times New Roman"/>
                        </a:rPr>
                        <a:t>Muchas veces, </a:t>
                      </a:r>
                      <a:r>
                        <a:rPr lang="es-ES" sz="1100" dirty="0" smtClean="0">
                          <a:solidFill>
                            <a:srgbClr val="000000"/>
                          </a:solidFill>
                          <a:latin typeface="Arial Narrow"/>
                          <a:ea typeface="Times New Roman"/>
                          <a:cs typeface="Times New Roman"/>
                        </a:rPr>
                        <a:t>los </a:t>
                      </a:r>
                      <a:r>
                        <a:rPr lang="es-ES" sz="1100" dirty="0">
                          <a:solidFill>
                            <a:srgbClr val="000000"/>
                          </a:solidFill>
                          <a:latin typeface="Arial Narrow"/>
                          <a:ea typeface="Times New Roman"/>
                          <a:cs typeface="Times New Roman"/>
                        </a:rPr>
                        <a:t>problemas de carácter se ven como algo normal; sin embargo, muchas de las dificultades que enfrenta la familia tienen su origen en un carácter grosero o violento. Esta falta de dominio propio en la sociedad se ve influenciada por el pensamiento de buscar la felicidad a toda costa, sin pensar en los demás y es la familia quien está recibiendo el mayor daño. El dominio propio es una virtud casi extinta hoy en día, pero indispensable para la armonía de la familia.</a:t>
                      </a:r>
                      <a:endParaRPr lang="es-MX" sz="1100" dirty="0">
                        <a:latin typeface="Times New Roman"/>
                        <a:ea typeface="Times New Roman"/>
                        <a:cs typeface="Times New Roman"/>
                      </a:endParaRPr>
                    </a:p>
                  </a:txBody>
                  <a:tcPr marL="19050" marR="19050" marT="19050" marB="19050" anchor="ctr">
                    <a:lnL>
                      <a:noFill/>
                    </a:lnL>
                    <a:lnR>
                      <a:noFill/>
                    </a:lnR>
                    <a:lnT>
                      <a:noFill/>
                    </a:lnT>
                    <a:lnB>
                      <a:noFill/>
                    </a:lnB>
                    <a:solidFill>
                      <a:srgbClr val="FFFFFF"/>
                    </a:solidFill>
                  </a:tcPr>
                </a:tc>
              </a:tr>
              <a:tr h="0">
                <a:tc>
                  <a:txBody>
                    <a:bodyPr/>
                    <a:lstStyle/>
                    <a:p>
                      <a:pPr algn="ctr">
                        <a:spcAft>
                          <a:spcPts val="0"/>
                        </a:spcAft>
                      </a:pPr>
                      <a:r>
                        <a:rPr lang="es-ES" sz="1100" b="1">
                          <a:solidFill>
                            <a:srgbClr val="FFFFFF"/>
                          </a:solidFill>
                          <a:latin typeface="Arial Narrow"/>
                          <a:ea typeface="Times New Roman"/>
                          <a:cs typeface="Times New Roman"/>
                        </a:rPr>
                        <a:t>0240</a:t>
                      </a:r>
                      <a:endParaRPr lang="es-MX" sz="1100">
                        <a:latin typeface="Times New Roman"/>
                        <a:ea typeface="Times New Roman"/>
                        <a:cs typeface="Times New Roman"/>
                      </a:endParaRPr>
                    </a:p>
                  </a:txBody>
                  <a:tcPr marL="19050" marR="19050" marT="19050" marB="19050"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Times New Roman"/>
                        </a:rPr>
                        <a:t>EL DIVORCIO Y SUS EFECTOS EN LOS HIJOS</a:t>
                      </a:r>
                      <a:endParaRPr lang="es-MX" sz="1100" dirty="0">
                        <a:latin typeface="Times New Roman"/>
                        <a:ea typeface="Times New Roman"/>
                        <a:cs typeface="Times New Roman"/>
                      </a:endParaRPr>
                    </a:p>
                  </a:txBody>
                  <a:tcPr marL="19050" marR="19050" marT="19050" marB="19050" anchor="ctr">
                    <a:lnL>
                      <a:noFill/>
                    </a:lnL>
                    <a:lnR>
                      <a:noFill/>
                    </a:lnR>
                    <a:lnT>
                      <a:noFill/>
                    </a:lnT>
                    <a:lnB>
                      <a:noFill/>
                    </a:lnB>
                    <a:solidFill>
                      <a:schemeClr val="accent5">
                        <a:lumMod val="50000"/>
                      </a:schemeClr>
                    </a:solidFill>
                  </a:tcPr>
                </a:tc>
              </a:tr>
              <a:tr h="0">
                <a:tc>
                  <a:txBody>
                    <a:bodyPr/>
                    <a:lstStyle/>
                    <a:p>
                      <a:pPr algn="just">
                        <a:spcAft>
                          <a:spcPts val="0"/>
                        </a:spcAft>
                      </a:pPr>
                      <a:r>
                        <a:rPr lang="es-ES" sz="1100">
                          <a:latin typeface="Arial Narrow"/>
                          <a:ea typeface="Times New Roman"/>
                          <a:cs typeface="Times New Roman"/>
                        </a:rPr>
                        <a:t> </a:t>
                      </a:r>
                      <a:endParaRPr lang="es-MX" sz="1100">
                        <a:latin typeface="Times New Roman"/>
                        <a:ea typeface="Times New Roman"/>
                        <a:cs typeface="Times New Roman"/>
                      </a:endParaRPr>
                    </a:p>
                  </a:txBody>
                  <a:tcPr marL="19050" marR="19050" marT="19050" marB="19050"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Times New Roman"/>
                        </a:rPr>
                        <a:t>Imagine que en este momento le empezaran a caer bombas en su casa, que de pronto comenzara usted a escuchar disparos como si se desatara una guerra en la ciudad. Usted se pondría tenso, muy nervioso, terriblemente angustiado. Habría perdido toda la estabilidad, toda la comodidad, toda la paz que tenía… Eso es lo que siente un hijo cuando los padres se divorcian. Sienten que lo han perdido todo; ellos necesitan ayuda.</a:t>
                      </a:r>
                      <a:endParaRPr lang="es-MX" sz="1100" dirty="0">
                        <a:latin typeface="Times New Roman"/>
                        <a:ea typeface="Times New Roman"/>
                        <a:cs typeface="Times New Roman"/>
                      </a:endParaRPr>
                    </a:p>
                  </a:txBody>
                  <a:tcPr marL="19050" marR="19050" marT="19050" marB="19050" anchor="ctr">
                    <a:lnL>
                      <a:noFill/>
                    </a:lnL>
                    <a:lnR>
                      <a:noFill/>
                    </a:lnR>
                    <a:lnT>
                      <a:noFill/>
                    </a:lnT>
                    <a:lnB>
                      <a:noFill/>
                    </a:lnB>
                    <a:solidFill>
                      <a:srgbClr val="FFFFFF"/>
                    </a:solidFill>
                  </a:tcPr>
                </a:tc>
              </a:tr>
            </a:tbl>
          </a:graphicData>
        </a:graphic>
      </p:graphicFrame>
      <p:graphicFrame>
        <p:nvGraphicFramePr>
          <p:cNvPr id="9" name="8 Tabla"/>
          <p:cNvGraphicFramePr>
            <a:graphicFrameLocks noGrp="1"/>
          </p:cNvGraphicFramePr>
          <p:nvPr/>
        </p:nvGraphicFramePr>
        <p:xfrm>
          <a:off x="1144589" y="5958864"/>
          <a:ext cx="7634286" cy="899160"/>
        </p:xfrm>
        <a:graphic>
          <a:graphicData uri="http://schemas.openxmlformats.org/drawingml/2006/table">
            <a:tbl>
              <a:tblPr/>
              <a:tblGrid>
                <a:gridCol w="679394"/>
                <a:gridCol w="6954892"/>
              </a:tblGrid>
              <a:tr h="0">
                <a:tc>
                  <a:txBody>
                    <a:bodyPr/>
                    <a:lstStyle/>
                    <a:p>
                      <a:pPr algn="ctr">
                        <a:spcAft>
                          <a:spcPts val="0"/>
                        </a:spcAft>
                      </a:pPr>
                      <a:r>
                        <a:rPr lang="es-ES" sz="1000" b="1" dirty="0">
                          <a:solidFill>
                            <a:srgbClr val="FFFFFF"/>
                          </a:solidFill>
                          <a:latin typeface="Arial Narrow"/>
                          <a:ea typeface="Times New Roman"/>
                          <a:cs typeface="Times New Roman"/>
                        </a:rPr>
                        <a:t>0241</a:t>
                      </a:r>
                      <a:endParaRPr lang="es-MX" sz="1200" dirty="0">
                        <a:latin typeface="Times New Roman"/>
                        <a:ea typeface="Times New Roman"/>
                        <a:cs typeface="Times New Roman"/>
                      </a:endParaRPr>
                    </a:p>
                  </a:txBody>
                  <a:tcPr marL="19050" marR="19050" marT="19050" marB="19050" anchor="ctr">
                    <a:lnL>
                      <a:noFill/>
                    </a:lnL>
                    <a:lnR>
                      <a:noFill/>
                    </a:lnR>
                    <a:lnT>
                      <a:noFill/>
                    </a:lnT>
                    <a:lnB>
                      <a:noFill/>
                    </a:lnB>
                    <a:solidFill>
                      <a:srgbClr val="0062A5"/>
                    </a:solidFill>
                  </a:tcPr>
                </a:tc>
                <a:tc>
                  <a:txBody>
                    <a:bodyPr/>
                    <a:lstStyle/>
                    <a:p>
                      <a:pPr algn="just">
                        <a:spcAft>
                          <a:spcPts val="0"/>
                        </a:spcAft>
                      </a:pPr>
                      <a:r>
                        <a:rPr lang="es-ES" sz="1000" b="1" dirty="0">
                          <a:solidFill>
                            <a:srgbClr val="FFFFFF"/>
                          </a:solidFill>
                          <a:latin typeface="Arial Narrow"/>
                          <a:ea typeface="Times New Roman"/>
                          <a:cs typeface="Times New Roman"/>
                        </a:rPr>
                        <a:t>PRINCIPIOS BÁSICOS PARA JÓVENES</a:t>
                      </a:r>
                      <a:endParaRPr lang="es-MX" sz="1200" dirty="0">
                        <a:latin typeface="Times New Roman"/>
                        <a:ea typeface="Times New Roman"/>
                        <a:cs typeface="Times New Roman"/>
                      </a:endParaRPr>
                    </a:p>
                  </a:txBody>
                  <a:tcPr marL="19050" marR="19050" marT="19050" marB="19050" anchor="ctr">
                    <a:lnL>
                      <a:noFill/>
                    </a:lnL>
                    <a:lnR>
                      <a:noFill/>
                    </a:lnR>
                    <a:lnT>
                      <a:noFill/>
                    </a:lnT>
                    <a:lnB>
                      <a:noFill/>
                    </a:lnB>
                    <a:solidFill>
                      <a:schemeClr val="accent5">
                        <a:lumMod val="50000"/>
                      </a:schemeClr>
                    </a:solidFill>
                  </a:tcPr>
                </a:tc>
              </a:tr>
              <a:tr h="0">
                <a:tc>
                  <a:txBody>
                    <a:bodyPr/>
                    <a:lstStyle/>
                    <a:p>
                      <a:pPr algn="ctr">
                        <a:spcAft>
                          <a:spcPts val="0"/>
                        </a:spcAft>
                      </a:pPr>
                      <a:endParaRPr lang="es-ES" sz="1100">
                        <a:latin typeface="Arial Narrow"/>
                        <a:ea typeface="Times New Roman"/>
                        <a:cs typeface="Times New Roman"/>
                      </a:endParaRPr>
                    </a:p>
                  </a:txBody>
                  <a:tcPr marL="19050" marR="19050" marT="19050" marB="19050"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Times New Roman"/>
                        </a:rPr>
                        <a:t>Hoy los jóvenes por doquier están siendo bombardeados por un gran abanico de opciones con estilos de vida a seguir; sin embargo casi ninguno les garantiza una vida feliz ni segura. Es nuestro deseo proveer una serie de consejos prácticos, fundamentales, así como testimonios e información que ayuden a los jóvenes de hoy a llevar una vida satisfactoria y cimentar su futuro con éxito. La pureza, la prudencia, la disciplina y la dignidad, son valores claves.</a:t>
                      </a:r>
                      <a:endParaRPr lang="es-MX" sz="1100" dirty="0">
                        <a:latin typeface="Times New Roman"/>
                        <a:ea typeface="Times New Roman"/>
                        <a:cs typeface="Times New Roman"/>
                      </a:endParaRPr>
                    </a:p>
                  </a:txBody>
                  <a:tcPr marL="19050" marR="19050" marT="19050" marB="19050" anchor="ctr">
                    <a:lnL>
                      <a:noFill/>
                    </a:lnL>
                    <a:lnR>
                      <a:noFill/>
                    </a:lnR>
                    <a:lnT>
                      <a:noFill/>
                    </a:lnT>
                    <a:lnB>
                      <a:noFill/>
                    </a:lnB>
                    <a:solidFill>
                      <a:srgbClr val="FFFFFF"/>
                    </a:solidFill>
                  </a:tcPr>
                </a:tc>
              </a:tr>
            </a:tbl>
          </a:graphicData>
        </a:graphic>
      </p:graphicFrame>
      <p:sp>
        <p:nvSpPr>
          <p:cNvPr id="4813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4813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0" name="9 Tabla"/>
          <p:cNvGraphicFramePr>
            <a:graphicFrameLocks noGrp="1"/>
          </p:cNvGraphicFramePr>
          <p:nvPr/>
        </p:nvGraphicFramePr>
        <p:xfrm>
          <a:off x="1144588" y="1489541"/>
          <a:ext cx="7634287" cy="4389572"/>
        </p:xfrm>
        <a:graphic>
          <a:graphicData uri="http://schemas.openxmlformats.org/drawingml/2006/table">
            <a:tbl>
              <a:tblPr/>
              <a:tblGrid>
                <a:gridCol w="641330"/>
                <a:gridCol w="6992957"/>
              </a:tblGrid>
              <a:tr h="178246">
                <a:tc>
                  <a:txBody>
                    <a:bodyPr/>
                    <a:lstStyle/>
                    <a:p>
                      <a:pPr algn="ctr">
                        <a:spcAft>
                          <a:spcPts val="0"/>
                        </a:spcAft>
                      </a:pPr>
                      <a:r>
                        <a:rPr lang="es-ES" sz="1100" b="1" dirty="0">
                          <a:solidFill>
                            <a:srgbClr val="FFFFFF"/>
                          </a:solidFill>
                          <a:latin typeface="Arial Narrow"/>
                          <a:ea typeface="Times New Roman"/>
                          <a:cs typeface="Times New Roman"/>
                        </a:rPr>
                        <a:t>0242</a:t>
                      </a:r>
                      <a:endParaRPr lang="es-MX" sz="1100" dirty="0">
                        <a:latin typeface="Times New Roman"/>
                        <a:ea typeface="Times New Roman"/>
                        <a:cs typeface="Times New Roman"/>
                      </a:endParaRPr>
                    </a:p>
                  </a:txBody>
                  <a:tcPr marL="17825" marR="17825" marT="17825" marB="1782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Times New Roman"/>
                        </a:rPr>
                        <a:t>LA </a:t>
                      </a:r>
                      <a:r>
                        <a:rPr lang="es-ES" sz="1100" b="1" dirty="0" smtClean="0">
                          <a:solidFill>
                            <a:srgbClr val="FFFFFF"/>
                          </a:solidFill>
                          <a:latin typeface="Arial Narrow"/>
                          <a:ea typeface="Times New Roman"/>
                          <a:cs typeface="Times New Roman"/>
                        </a:rPr>
                        <a:t>VIUDEZ– </a:t>
                      </a:r>
                      <a:r>
                        <a:rPr lang="es-ES" sz="1100" b="1" dirty="0">
                          <a:solidFill>
                            <a:srgbClr val="FFFFFF"/>
                          </a:solidFill>
                          <a:latin typeface="Arial Narrow"/>
                          <a:ea typeface="Times New Roman"/>
                          <a:cs typeface="Times New Roman"/>
                        </a:rPr>
                        <a:t>CÓMO SUPERAR EL DUELO</a:t>
                      </a:r>
                      <a:endParaRPr lang="es-MX" sz="1100" dirty="0">
                        <a:latin typeface="Times New Roman"/>
                        <a:ea typeface="Times New Roman"/>
                        <a:cs typeface="Times New Roman"/>
                      </a:endParaRPr>
                    </a:p>
                  </a:txBody>
                  <a:tcPr marL="17825" marR="17825" marT="17825" marB="17825" anchor="ctr">
                    <a:lnL>
                      <a:noFill/>
                    </a:lnL>
                    <a:lnR>
                      <a:noFill/>
                    </a:lnR>
                    <a:lnT>
                      <a:noFill/>
                    </a:lnT>
                    <a:lnB>
                      <a:noFill/>
                    </a:lnB>
                    <a:solidFill>
                      <a:schemeClr val="accent5">
                        <a:lumMod val="50000"/>
                      </a:schemeClr>
                    </a:solidFill>
                  </a:tcPr>
                </a:tc>
              </a:tr>
              <a:tr h="606035">
                <a:tc>
                  <a:txBody>
                    <a:bodyPr/>
                    <a:lstStyle/>
                    <a:p>
                      <a:pPr algn="ctr">
                        <a:spcAft>
                          <a:spcPts val="0"/>
                        </a:spcAft>
                      </a:pPr>
                      <a:endParaRPr lang="es-ES" sz="1100">
                        <a:latin typeface="Arial Narrow"/>
                        <a:ea typeface="Times New Roman"/>
                        <a:cs typeface="Times New Roman"/>
                      </a:endParaRPr>
                    </a:p>
                  </a:txBody>
                  <a:tcPr marL="17825" marR="17825" marT="17825" marB="17825"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Times New Roman"/>
                        </a:rPr>
                        <a:t>Generalmente, cuando se establece un pacto matrimonial esperamos compartir nuestra vida hasta el final de los días con esa persona a quien hemos decidido amar y servir. Pero no pocas </a:t>
                      </a:r>
                      <a:r>
                        <a:rPr lang="es-ES" sz="1100" dirty="0" smtClean="0">
                          <a:solidFill>
                            <a:srgbClr val="000000"/>
                          </a:solidFill>
                          <a:latin typeface="Arial Narrow"/>
                          <a:ea typeface="Times New Roman"/>
                          <a:cs typeface="Times New Roman"/>
                        </a:rPr>
                        <a:t>veces </a:t>
                      </a:r>
                      <a:r>
                        <a:rPr lang="es-ES" sz="1100" dirty="0">
                          <a:solidFill>
                            <a:srgbClr val="000000"/>
                          </a:solidFill>
                          <a:latin typeface="Arial Narrow"/>
                          <a:ea typeface="Times New Roman"/>
                          <a:cs typeface="Times New Roman"/>
                        </a:rPr>
                        <a:t>se atraviesa la muerte; entonces esos planes, metas e ilusiones se ven cortados y comienza una vida difícil. Es nuestro deseo de hoy, ayudarte a enfrentar el duelo. Toma aliento, hay esperanza.</a:t>
                      </a:r>
                      <a:endParaRPr lang="es-MX" sz="1100" dirty="0">
                        <a:latin typeface="Times New Roman"/>
                        <a:ea typeface="Times New Roman"/>
                        <a:cs typeface="Times New Roman"/>
                      </a:endParaRPr>
                    </a:p>
                  </a:txBody>
                  <a:tcPr marL="17825" marR="17825" marT="17825" marB="17825" anchor="ctr">
                    <a:lnL>
                      <a:noFill/>
                    </a:lnL>
                    <a:lnR>
                      <a:noFill/>
                    </a:lnR>
                    <a:lnT>
                      <a:noFill/>
                    </a:lnT>
                    <a:lnB>
                      <a:noFill/>
                    </a:lnB>
                    <a:solidFill>
                      <a:srgbClr val="FFFFFF"/>
                    </a:solidFill>
                  </a:tcPr>
                </a:tc>
              </a:tr>
              <a:tr h="178246">
                <a:tc>
                  <a:txBody>
                    <a:bodyPr/>
                    <a:lstStyle/>
                    <a:p>
                      <a:pPr algn="ctr">
                        <a:spcAft>
                          <a:spcPts val="0"/>
                        </a:spcAft>
                      </a:pPr>
                      <a:r>
                        <a:rPr lang="es-ES" sz="1100" b="1">
                          <a:solidFill>
                            <a:srgbClr val="FFFFFF"/>
                          </a:solidFill>
                          <a:latin typeface="Arial Narrow"/>
                          <a:ea typeface="Times New Roman"/>
                          <a:cs typeface="Times New Roman"/>
                        </a:rPr>
                        <a:t>0243</a:t>
                      </a:r>
                      <a:endParaRPr lang="es-MX" sz="1100">
                        <a:latin typeface="Times New Roman"/>
                        <a:ea typeface="Times New Roman"/>
                        <a:cs typeface="Times New Roman"/>
                      </a:endParaRPr>
                    </a:p>
                  </a:txBody>
                  <a:tcPr marL="17825" marR="17825" marT="17825" marB="1782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Times New Roman"/>
                        </a:rPr>
                        <a:t>EL VALOR DE UNA FAMILIA</a:t>
                      </a:r>
                      <a:endParaRPr lang="es-MX" sz="1100" dirty="0">
                        <a:latin typeface="Times New Roman"/>
                        <a:ea typeface="Times New Roman"/>
                        <a:cs typeface="Times New Roman"/>
                      </a:endParaRPr>
                    </a:p>
                  </a:txBody>
                  <a:tcPr marL="17825" marR="17825" marT="17825" marB="17825" anchor="ctr">
                    <a:lnL>
                      <a:noFill/>
                    </a:lnL>
                    <a:lnR>
                      <a:noFill/>
                    </a:lnR>
                    <a:lnT>
                      <a:noFill/>
                    </a:lnT>
                    <a:lnB>
                      <a:noFill/>
                    </a:lnB>
                    <a:solidFill>
                      <a:schemeClr val="accent5">
                        <a:lumMod val="50000"/>
                      </a:schemeClr>
                    </a:solidFill>
                  </a:tcPr>
                </a:tc>
              </a:tr>
              <a:tr h="748632">
                <a:tc>
                  <a:txBody>
                    <a:bodyPr/>
                    <a:lstStyle/>
                    <a:p>
                      <a:pPr algn="ctr">
                        <a:spcAft>
                          <a:spcPts val="0"/>
                        </a:spcAft>
                      </a:pPr>
                      <a:endParaRPr lang="es-ES" sz="1100">
                        <a:latin typeface="Arial Narrow"/>
                        <a:ea typeface="Times New Roman"/>
                        <a:cs typeface="Times New Roman"/>
                      </a:endParaRPr>
                    </a:p>
                  </a:txBody>
                  <a:tcPr marL="17825" marR="17825" marT="17825" marB="17825"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Times New Roman"/>
                        </a:rPr>
                        <a:t>Miles de personas han perdido a su familia por diferentes causas; sin embargo, anhelan en su corazón volver a disfrutar esos momentos especiales que sólo se comparten en el seno del hogar. Pero, por contradictorio que parezca, las personas que gozan del privilegio de tener una familia, no la valoran y no saben apreciar y disfrutar el gran regalo que tienen en sus manos. La familia es un lugar para fomentar la felicidad, el amor y la plenitud del ser humano. ¿Cuánto valoras tú a tu familia?</a:t>
                      </a:r>
                      <a:endParaRPr lang="es-MX" sz="1100" dirty="0">
                        <a:latin typeface="Times New Roman"/>
                        <a:ea typeface="Times New Roman"/>
                        <a:cs typeface="Times New Roman"/>
                      </a:endParaRPr>
                    </a:p>
                  </a:txBody>
                  <a:tcPr marL="17825" marR="17825" marT="17825" marB="17825" anchor="ctr">
                    <a:lnL>
                      <a:noFill/>
                    </a:lnL>
                    <a:lnR>
                      <a:noFill/>
                    </a:lnR>
                    <a:lnT>
                      <a:noFill/>
                    </a:lnT>
                    <a:lnB>
                      <a:noFill/>
                    </a:lnB>
                    <a:solidFill>
                      <a:srgbClr val="FFFFFF"/>
                    </a:solidFill>
                  </a:tcPr>
                </a:tc>
              </a:tr>
              <a:tr h="178246">
                <a:tc>
                  <a:txBody>
                    <a:bodyPr/>
                    <a:lstStyle/>
                    <a:p>
                      <a:pPr algn="ctr">
                        <a:spcAft>
                          <a:spcPts val="0"/>
                        </a:spcAft>
                      </a:pPr>
                      <a:r>
                        <a:rPr lang="es-ES" sz="1100" b="1">
                          <a:solidFill>
                            <a:srgbClr val="FFFFFF"/>
                          </a:solidFill>
                          <a:latin typeface="Arial Narrow"/>
                          <a:ea typeface="Times New Roman"/>
                          <a:cs typeface="Times New Roman"/>
                        </a:rPr>
                        <a:t>0244</a:t>
                      </a:r>
                      <a:endParaRPr lang="es-MX" sz="1100">
                        <a:latin typeface="Times New Roman"/>
                        <a:ea typeface="Times New Roman"/>
                        <a:cs typeface="Times New Roman"/>
                      </a:endParaRPr>
                    </a:p>
                  </a:txBody>
                  <a:tcPr marL="17825" marR="17825" marT="17825" marB="1782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Times New Roman"/>
                        </a:rPr>
                        <a:t>FORMEMOS HIJOS CON VIRTUDES</a:t>
                      </a:r>
                      <a:endParaRPr lang="es-MX" sz="1100" dirty="0">
                        <a:latin typeface="Times New Roman"/>
                        <a:ea typeface="Times New Roman"/>
                        <a:cs typeface="Times New Roman"/>
                      </a:endParaRPr>
                    </a:p>
                  </a:txBody>
                  <a:tcPr marL="17825" marR="17825" marT="17825" marB="17825" anchor="ctr">
                    <a:lnL>
                      <a:noFill/>
                    </a:lnL>
                    <a:lnR>
                      <a:noFill/>
                    </a:lnR>
                    <a:lnT>
                      <a:noFill/>
                    </a:lnT>
                    <a:lnB>
                      <a:noFill/>
                    </a:lnB>
                    <a:solidFill>
                      <a:schemeClr val="accent5">
                        <a:lumMod val="50000"/>
                      </a:schemeClr>
                    </a:solidFill>
                  </a:tcPr>
                </a:tc>
              </a:tr>
              <a:tr h="606035">
                <a:tc>
                  <a:txBody>
                    <a:bodyPr/>
                    <a:lstStyle/>
                    <a:p>
                      <a:pPr algn="ctr">
                        <a:spcAft>
                          <a:spcPts val="0"/>
                        </a:spcAft>
                      </a:pPr>
                      <a:endParaRPr lang="es-ES" sz="1100">
                        <a:latin typeface="Arial Narrow"/>
                        <a:ea typeface="Times New Roman"/>
                        <a:cs typeface="Times New Roman"/>
                      </a:endParaRPr>
                    </a:p>
                  </a:txBody>
                  <a:tcPr marL="17825" marR="17825" marT="17825" marB="17825"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Times New Roman"/>
                        </a:rPr>
                        <a:t>La sociedad en la que vivimos le da más importancia a las habilidades, la formación académica o los títulos que una persona logre acumular a lo largo de su vida. La educación es importante, sí, pero para que nuestros hijos tengan una formación integral, se necesita que nosotros, los padres, les enseñemos los valores y formemos en ellos las virtudes necesarias para que logren la excelencia en la vida.</a:t>
                      </a:r>
                      <a:endParaRPr lang="es-MX" sz="1100" dirty="0">
                        <a:latin typeface="Times New Roman"/>
                        <a:ea typeface="Times New Roman"/>
                        <a:cs typeface="Times New Roman"/>
                      </a:endParaRPr>
                    </a:p>
                  </a:txBody>
                  <a:tcPr marL="17825" marR="17825" marT="17825" marB="17825" anchor="ctr">
                    <a:lnL>
                      <a:noFill/>
                    </a:lnL>
                    <a:lnR>
                      <a:noFill/>
                    </a:lnR>
                    <a:lnT>
                      <a:noFill/>
                    </a:lnT>
                    <a:lnB>
                      <a:noFill/>
                    </a:lnB>
                    <a:solidFill>
                      <a:srgbClr val="FFFFFF"/>
                    </a:solidFill>
                  </a:tcPr>
                </a:tc>
              </a:tr>
              <a:tr h="178246">
                <a:tc>
                  <a:txBody>
                    <a:bodyPr/>
                    <a:lstStyle/>
                    <a:p>
                      <a:pPr algn="ctr">
                        <a:spcAft>
                          <a:spcPts val="0"/>
                        </a:spcAft>
                      </a:pPr>
                      <a:r>
                        <a:rPr lang="es-ES" sz="1100" b="1">
                          <a:solidFill>
                            <a:srgbClr val="FFFFFF"/>
                          </a:solidFill>
                          <a:latin typeface="Arial Narrow"/>
                          <a:ea typeface="Times New Roman"/>
                          <a:cs typeface="Times New Roman"/>
                        </a:rPr>
                        <a:t>0245</a:t>
                      </a:r>
                      <a:endParaRPr lang="es-MX" sz="1100">
                        <a:latin typeface="Times New Roman"/>
                        <a:ea typeface="Times New Roman"/>
                        <a:cs typeface="Times New Roman"/>
                      </a:endParaRPr>
                    </a:p>
                  </a:txBody>
                  <a:tcPr marL="17825" marR="17825" marT="17825" marB="1782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Times New Roman"/>
                        </a:rPr>
                        <a:t>MENOPAUSIA Y CLIMATERIO: ENTENDIENDO A MAMÁ</a:t>
                      </a:r>
                      <a:endParaRPr lang="es-MX" sz="1100" dirty="0">
                        <a:latin typeface="Times New Roman"/>
                        <a:ea typeface="Times New Roman"/>
                        <a:cs typeface="Times New Roman"/>
                      </a:endParaRPr>
                    </a:p>
                  </a:txBody>
                  <a:tcPr marL="17825" marR="17825" marT="17825" marB="17825" anchor="ctr">
                    <a:lnL>
                      <a:noFill/>
                    </a:lnL>
                    <a:lnR>
                      <a:noFill/>
                    </a:lnR>
                    <a:lnT>
                      <a:noFill/>
                    </a:lnT>
                    <a:lnB>
                      <a:noFill/>
                    </a:lnB>
                    <a:solidFill>
                      <a:schemeClr val="accent5">
                        <a:lumMod val="50000"/>
                      </a:schemeClr>
                    </a:solidFill>
                  </a:tcPr>
                </a:tc>
              </a:tr>
              <a:tr h="606035">
                <a:tc>
                  <a:txBody>
                    <a:bodyPr/>
                    <a:lstStyle/>
                    <a:p>
                      <a:pPr algn="ctr">
                        <a:spcAft>
                          <a:spcPts val="0"/>
                        </a:spcAft>
                      </a:pPr>
                      <a:endParaRPr lang="es-ES" sz="1100">
                        <a:latin typeface="Arial Narrow"/>
                        <a:ea typeface="Times New Roman"/>
                        <a:cs typeface="Times New Roman"/>
                      </a:endParaRPr>
                    </a:p>
                  </a:txBody>
                  <a:tcPr marL="17825" marR="17825" marT="17825" marB="17825"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Times New Roman"/>
                        </a:rPr>
                        <a:t>¿Qué es el climaterio y la menopausia? El climaterio es un periodo de tiempo durante el cual la mujer pasa de la vida reproductiva a la vida no reproductiva, mientras que la menopausia se refiere específicamente a la última menstruación en la vida de la mujer. Durante estas etapas se presentan diferentes síntomas que pueden afectar a la mujer de manera física y emocional, para lo cual debe estar preparada.</a:t>
                      </a:r>
                      <a:endParaRPr lang="es-MX" sz="1100" dirty="0">
                        <a:latin typeface="Times New Roman"/>
                        <a:ea typeface="Times New Roman"/>
                        <a:cs typeface="Times New Roman"/>
                      </a:endParaRPr>
                    </a:p>
                  </a:txBody>
                  <a:tcPr marL="17825" marR="17825" marT="17825" marB="17825" anchor="ctr">
                    <a:lnL>
                      <a:noFill/>
                    </a:lnL>
                    <a:lnR>
                      <a:noFill/>
                    </a:lnR>
                    <a:lnT>
                      <a:noFill/>
                    </a:lnT>
                    <a:lnB>
                      <a:noFill/>
                    </a:lnB>
                    <a:solidFill>
                      <a:srgbClr val="FFFFFF"/>
                    </a:solidFill>
                  </a:tcPr>
                </a:tc>
              </a:tr>
              <a:tr h="178246">
                <a:tc>
                  <a:txBody>
                    <a:bodyPr/>
                    <a:lstStyle/>
                    <a:p>
                      <a:pPr algn="ctr">
                        <a:spcAft>
                          <a:spcPts val="0"/>
                        </a:spcAft>
                      </a:pPr>
                      <a:r>
                        <a:rPr lang="es-ES" sz="1100" b="1">
                          <a:solidFill>
                            <a:srgbClr val="FFFFFF"/>
                          </a:solidFill>
                          <a:latin typeface="Arial Narrow"/>
                          <a:ea typeface="Times New Roman"/>
                          <a:cs typeface="Times New Roman"/>
                        </a:rPr>
                        <a:t>0246</a:t>
                      </a:r>
                      <a:endParaRPr lang="es-MX" sz="1100">
                        <a:latin typeface="Times New Roman"/>
                        <a:ea typeface="Times New Roman"/>
                        <a:cs typeface="Times New Roman"/>
                      </a:endParaRPr>
                    </a:p>
                  </a:txBody>
                  <a:tcPr marL="17825" marR="17825" marT="17825" marB="1782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Times New Roman"/>
                        </a:rPr>
                        <a:t>LA SEXUALIDAD EN EL MATRIMONIO</a:t>
                      </a:r>
                      <a:endParaRPr lang="es-MX" sz="1100" dirty="0">
                        <a:latin typeface="Times New Roman"/>
                        <a:ea typeface="Times New Roman"/>
                        <a:cs typeface="Times New Roman"/>
                      </a:endParaRPr>
                    </a:p>
                  </a:txBody>
                  <a:tcPr marL="17825" marR="17825" marT="17825" marB="17825" anchor="ctr">
                    <a:lnL>
                      <a:noFill/>
                    </a:lnL>
                    <a:lnR>
                      <a:noFill/>
                    </a:lnR>
                    <a:lnT>
                      <a:noFill/>
                    </a:lnT>
                    <a:lnB>
                      <a:noFill/>
                    </a:lnB>
                    <a:solidFill>
                      <a:schemeClr val="accent5">
                        <a:lumMod val="50000"/>
                      </a:schemeClr>
                    </a:solidFill>
                  </a:tcPr>
                </a:tc>
              </a:tr>
              <a:tr h="606035">
                <a:tc>
                  <a:txBody>
                    <a:bodyPr/>
                    <a:lstStyle/>
                    <a:p>
                      <a:pPr algn="ctr">
                        <a:spcAft>
                          <a:spcPts val="0"/>
                        </a:spcAft>
                      </a:pPr>
                      <a:endParaRPr lang="es-ES" sz="1100">
                        <a:latin typeface="Arial Narrow"/>
                        <a:ea typeface="Times New Roman"/>
                        <a:cs typeface="Times New Roman"/>
                      </a:endParaRPr>
                    </a:p>
                  </a:txBody>
                  <a:tcPr marL="17825" marR="17825" marT="17825" marB="17825" anchor="ctr">
                    <a:lnL>
                      <a:noFill/>
                    </a:lnL>
                    <a:lnR>
                      <a:noFill/>
                    </a:lnR>
                    <a:lnT>
                      <a:noFill/>
                    </a:lnT>
                    <a:lnB>
                      <a:noFill/>
                    </a:lnB>
                    <a:solidFill>
                      <a:srgbClr val="FFFFFF"/>
                    </a:solidFill>
                  </a:tcPr>
                </a:tc>
                <a:tc>
                  <a:txBody>
                    <a:bodyPr/>
                    <a:lstStyle/>
                    <a:p>
                      <a:pPr algn="just">
                        <a:spcAft>
                          <a:spcPts val="0"/>
                        </a:spcAft>
                      </a:pPr>
                      <a:r>
                        <a:rPr lang="es-ES" sz="1100" dirty="0">
                          <a:latin typeface="Arial Narrow"/>
                          <a:ea typeface="Times New Roman"/>
                          <a:cs typeface="Times New Roman"/>
                        </a:rPr>
                        <a:t>¿Qué papel juega la sexualidad en el matrimonio? Si bien el sexo no es la base del matrimonio, sí tiene una gran importancia y repercusión en la estabilidad del mismo y en la relación de pareja. El sexo llevado a cabo correctamente y dentro del contexto adecuado, </a:t>
                      </a:r>
                      <a:r>
                        <a:rPr lang="es-ES" sz="1100" dirty="0" smtClean="0">
                          <a:latin typeface="Arial Narrow"/>
                          <a:ea typeface="Times New Roman"/>
                          <a:cs typeface="Times New Roman"/>
                        </a:rPr>
                        <a:t> </a:t>
                      </a:r>
                      <a:r>
                        <a:rPr lang="es-ES" sz="1100" dirty="0">
                          <a:latin typeface="Arial Narrow"/>
                          <a:ea typeface="Times New Roman"/>
                          <a:cs typeface="Times New Roman"/>
                        </a:rPr>
                        <a:t>tiene grandes beneficios que ayudan a mejorar la comunión, la confianza y la satisfacción plena en la pareja.</a:t>
                      </a:r>
                      <a:endParaRPr lang="es-MX" sz="1100" dirty="0">
                        <a:latin typeface="Times New Roman"/>
                        <a:ea typeface="Times New Roman"/>
                        <a:cs typeface="Times New Roman"/>
                      </a:endParaRPr>
                    </a:p>
                  </a:txBody>
                  <a:tcPr marL="17825" marR="17825" marT="17825" marB="17825" anchor="ctr">
                    <a:lnL>
                      <a:noFill/>
                    </a:lnL>
                    <a:lnR>
                      <a:noFill/>
                    </a:lnR>
                    <a:lnT>
                      <a:noFill/>
                    </a:lnT>
                    <a:lnB>
                      <a:noFill/>
                    </a:lnB>
                    <a:solidFill>
                      <a:srgbClr val="FFFFFF"/>
                    </a:solidFill>
                  </a:tcPr>
                </a:tc>
              </a:tr>
            </a:tbl>
          </a:graphicData>
        </a:graphic>
      </p:graphicFrame>
    </p:spTree>
  </p:cSld>
  <p:clrMapOvr>
    <a:masterClrMapping/>
  </p:clrMapOvr>
  <p:transition>
    <p:dissolv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4813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5" name="4 Tabla"/>
          <p:cNvGraphicFramePr>
            <a:graphicFrameLocks noGrp="1"/>
          </p:cNvGraphicFramePr>
          <p:nvPr/>
        </p:nvGraphicFramePr>
        <p:xfrm>
          <a:off x="1144587" y="1500174"/>
          <a:ext cx="7634287" cy="3489960"/>
        </p:xfrm>
        <a:graphic>
          <a:graphicData uri="http://schemas.openxmlformats.org/drawingml/2006/table">
            <a:tbl>
              <a:tblPr/>
              <a:tblGrid>
                <a:gridCol w="641331"/>
                <a:gridCol w="6992956"/>
              </a:tblGrid>
              <a:tr h="0">
                <a:tc>
                  <a:txBody>
                    <a:bodyPr/>
                    <a:lstStyle/>
                    <a:p>
                      <a:pPr algn="ctr">
                        <a:spcAft>
                          <a:spcPts val="0"/>
                        </a:spcAft>
                      </a:pPr>
                      <a:r>
                        <a:rPr lang="es-ES" sz="1100" b="1" dirty="0">
                          <a:solidFill>
                            <a:srgbClr val="FFFFFF"/>
                          </a:solidFill>
                          <a:latin typeface="Arial Narrow"/>
                          <a:ea typeface="Times New Roman"/>
                          <a:cs typeface="Times New Roman"/>
                        </a:rPr>
                        <a:t>0247</a:t>
                      </a:r>
                      <a:endParaRPr lang="es-MX" sz="1100" dirty="0">
                        <a:latin typeface="Times New Roman"/>
                        <a:ea typeface="Times New Roman"/>
                        <a:cs typeface="Times New Roman"/>
                      </a:endParaRPr>
                    </a:p>
                  </a:txBody>
                  <a:tcPr marL="19050" marR="19050" marT="19050" marB="19050"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Times New Roman"/>
                        </a:rPr>
                        <a:t>MIS HIJOS Y YO</a:t>
                      </a:r>
                      <a:endParaRPr lang="es-MX" sz="1100" dirty="0">
                        <a:latin typeface="Times New Roman"/>
                        <a:ea typeface="Times New Roman"/>
                        <a:cs typeface="Times New Roman"/>
                      </a:endParaRPr>
                    </a:p>
                  </a:txBody>
                  <a:tcPr marL="19050" marR="19050" marT="19050" marB="19050" anchor="ctr">
                    <a:lnL>
                      <a:noFill/>
                    </a:lnL>
                    <a:lnR>
                      <a:noFill/>
                    </a:lnR>
                    <a:lnT>
                      <a:noFill/>
                    </a:lnT>
                    <a:lnB>
                      <a:noFill/>
                    </a:lnB>
                    <a:solidFill>
                      <a:schemeClr val="accent5">
                        <a:lumMod val="50000"/>
                      </a:schemeClr>
                    </a:solidFill>
                  </a:tcPr>
                </a:tc>
              </a:tr>
              <a:tr h="0">
                <a:tc>
                  <a:txBody>
                    <a:bodyPr/>
                    <a:lstStyle/>
                    <a:p>
                      <a:pPr algn="ctr">
                        <a:spcAft>
                          <a:spcPts val="0"/>
                        </a:spcAft>
                      </a:pPr>
                      <a:endParaRPr lang="es-ES" sz="1100" dirty="0">
                        <a:latin typeface="Arial Narrow"/>
                        <a:ea typeface="Times New Roman"/>
                        <a:cs typeface="Times New Roman"/>
                      </a:endParaRPr>
                    </a:p>
                  </a:txBody>
                  <a:tcPr marL="19050" marR="19050" marT="19050" marB="19050" anchor="ctr">
                    <a:lnL>
                      <a:noFill/>
                    </a:lnL>
                    <a:lnR>
                      <a:noFill/>
                    </a:lnR>
                    <a:lnT>
                      <a:noFill/>
                    </a:lnT>
                    <a:lnB>
                      <a:noFill/>
                    </a:lnB>
                    <a:solidFill>
                      <a:srgbClr val="FFFFFF"/>
                    </a:solidFill>
                  </a:tcPr>
                </a:tc>
                <a:tc>
                  <a:txBody>
                    <a:bodyPr/>
                    <a:lstStyle/>
                    <a:p>
                      <a:pPr algn="just">
                        <a:spcAft>
                          <a:spcPts val="0"/>
                        </a:spcAft>
                      </a:pPr>
                      <a:r>
                        <a:rPr lang="es-ES" sz="1100" dirty="0">
                          <a:latin typeface="Arial Narrow"/>
                          <a:ea typeface="Times New Roman"/>
                          <a:cs typeface="Times New Roman"/>
                        </a:rPr>
                        <a:t>Hoy en día, cientos de mujeres tienen que enfrentarse a la problemática de llevar a cabo el papel de madre y padre, debido a la falta de un hombre en la familia. Los motivos pueden ser muchos y diferentes –divorcio, separación o viudez- pero las consecuencias y los problemas que deben enfrentar las mujeres solas son muy grandes. Sin embargo, aunque es difícil, no es imposible.</a:t>
                      </a:r>
                      <a:endParaRPr lang="es-MX" sz="1100" dirty="0">
                        <a:latin typeface="Times New Roman"/>
                        <a:ea typeface="Times New Roman"/>
                        <a:cs typeface="Times New Roman"/>
                      </a:endParaRPr>
                    </a:p>
                  </a:txBody>
                  <a:tcPr marL="19050" marR="19050" marT="19050" marB="19050" anchor="ctr">
                    <a:lnL>
                      <a:noFill/>
                    </a:lnL>
                    <a:lnR>
                      <a:noFill/>
                    </a:lnR>
                    <a:lnT>
                      <a:noFill/>
                    </a:lnT>
                    <a:lnB>
                      <a:noFill/>
                    </a:lnB>
                    <a:solidFill>
                      <a:srgbClr val="FFFFFF"/>
                    </a:solidFill>
                  </a:tcPr>
                </a:tc>
              </a:tr>
              <a:tr h="0">
                <a:tc>
                  <a:txBody>
                    <a:bodyPr/>
                    <a:lstStyle/>
                    <a:p>
                      <a:pPr algn="ctr">
                        <a:spcAft>
                          <a:spcPts val="0"/>
                        </a:spcAft>
                      </a:pPr>
                      <a:r>
                        <a:rPr lang="es-ES" sz="1100" b="1">
                          <a:solidFill>
                            <a:srgbClr val="FFFFFF"/>
                          </a:solidFill>
                          <a:latin typeface="Arial Narrow"/>
                          <a:ea typeface="Times New Roman"/>
                          <a:cs typeface="Times New Roman"/>
                        </a:rPr>
                        <a:t>0248</a:t>
                      </a:r>
                      <a:endParaRPr lang="es-MX" sz="1100">
                        <a:latin typeface="Times New Roman"/>
                        <a:ea typeface="Times New Roman"/>
                        <a:cs typeface="Times New Roman"/>
                      </a:endParaRPr>
                    </a:p>
                  </a:txBody>
                  <a:tcPr marL="19050" marR="19050" marT="19050" marB="19050"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Times New Roman"/>
                        </a:rPr>
                        <a:t>PROBLEMAS DE CONDUCTA EN LOS HIJOS</a:t>
                      </a:r>
                      <a:endParaRPr lang="es-MX" sz="1100" dirty="0">
                        <a:latin typeface="Times New Roman"/>
                        <a:ea typeface="Times New Roman"/>
                        <a:cs typeface="Times New Roman"/>
                      </a:endParaRPr>
                    </a:p>
                  </a:txBody>
                  <a:tcPr marL="19050" marR="19050" marT="19050" marB="19050" anchor="ctr">
                    <a:lnL>
                      <a:noFill/>
                    </a:lnL>
                    <a:lnR>
                      <a:noFill/>
                    </a:lnR>
                    <a:lnT>
                      <a:noFill/>
                    </a:lnT>
                    <a:lnB>
                      <a:noFill/>
                    </a:lnB>
                    <a:solidFill>
                      <a:schemeClr val="accent5">
                        <a:lumMod val="50000"/>
                      </a:schemeClr>
                    </a:solidFill>
                  </a:tcPr>
                </a:tc>
              </a:tr>
              <a:tr h="0">
                <a:tc>
                  <a:txBody>
                    <a:bodyPr/>
                    <a:lstStyle/>
                    <a:p>
                      <a:pPr algn="ctr">
                        <a:spcAft>
                          <a:spcPts val="0"/>
                        </a:spcAft>
                      </a:pPr>
                      <a:endParaRPr lang="es-ES" sz="1100">
                        <a:latin typeface="Arial Narrow"/>
                        <a:ea typeface="Times New Roman"/>
                        <a:cs typeface="Times New Roman"/>
                      </a:endParaRPr>
                    </a:p>
                  </a:txBody>
                  <a:tcPr marL="19050" marR="19050" marT="19050" marB="19050"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Times New Roman"/>
                        </a:rPr>
                        <a:t>Los problemas de conducta en niños y adolescentes se han venido agravando en los últimos años, esto debido, entre otras cosas, a la falta de padres comprometidos con la educación de sus hijos. Según estudios recientes, hay una relación directa entre el estilo de crianza de los padres y los problemas de comportamiento de sus hijos, lo cual significa que éstos se pueden prevenir si los padres actúan corrigiendo las malas conductas desde las edades tempranas.</a:t>
                      </a:r>
                      <a:endParaRPr lang="es-MX" sz="1100" dirty="0">
                        <a:latin typeface="Times New Roman"/>
                        <a:ea typeface="Times New Roman"/>
                        <a:cs typeface="Times New Roman"/>
                      </a:endParaRPr>
                    </a:p>
                  </a:txBody>
                  <a:tcPr marL="19050" marR="19050" marT="19050" marB="19050" anchor="ctr">
                    <a:lnL>
                      <a:noFill/>
                    </a:lnL>
                    <a:lnR>
                      <a:noFill/>
                    </a:lnR>
                    <a:lnT>
                      <a:noFill/>
                    </a:lnT>
                    <a:lnB>
                      <a:noFill/>
                    </a:lnB>
                    <a:solidFill>
                      <a:srgbClr val="FFFFFF"/>
                    </a:solidFill>
                  </a:tcPr>
                </a:tc>
              </a:tr>
              <a:tr h="0">
                <a:tc>
                  <a:txBody>
                    <a:bodyPr/>
                    <a:lstStyle/>
                    <a:p>
                      <a:pPr algn="ctr">
                        <a:spcAft>
                          <a:spcPts val="0"/>
                        </a:spcAft>
                      </a:pPr>
                      <a:r>
                        <a:rPr lang="es-ES" sz="1100" b="1">
                          <a:solidFill>
                            <a:srgbClr val="FFFFFF"/>
                          </a:solidFill>
                          <a:latin typeface="Arial Narrow"/>
                          <a:ea typeface="Times New Roman"/>
                          <a:cs typeface="Times New Roman"/>
                        </a:rPr>
                        <a:t>0249</a:t>
                      </a:r>
                      <a:endParaRPr lang="es-MX" sz="1100">
                        <a:latin typeface="Times New Roman"/>
                        <a:ea typeface="Times New Roman"/>
                        <a:cs typeface="Times New Roman"/>
                      </a:endParaRPr>
                    </a:p>
                  </a:txBody>
                  <a:tcPr marL="19050" marR="19050" marT="19050" marB="19050"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Times New Roman"/>
                        </a:rPr>
                        <a:t>PROBLEMAS DE APRENDIZAJE (I Parte)</a:t>
                      </a:r>
                      <a:endParaRPr lang="es-MX" sz="1100" dirty="0">
                        <a:latin typeface="Times New Roman"/>
                        <a:ea typeface="Times New Roman"/>
                        <a:cs typeface="Times New Roman"/>
                      </a:endParaRPr>
                    </a:p>
                  </a:txBody>
                  <a:tcPr marL="19050" marR="19050" marT="19050" marB="19050" anchor="ctr">
                    <a:lnL>
                      <a:noFill/>
                    </a:lnL>
                    <a:lnR>
                      <a:noFill/>
                    </a:lnR>
                    <a:lnT>
                      <a:noFill/>
                    </a:lnT>
                    <a:lnB>
                      <a:noFill/>
                    </a:lnB>
                    <a:solidFill>
                      <a:schemeClr val="accent5">
                        <a:lumMod val="50000"/>
                      </a:schemeClr>
                    </a:solidFill>
                  </a:tcPr>
                </a:tc>
              </a:tr>
              <a:tr h="0">
                <a:tc>
                  <a:txBody>
                    <a:bodyPr/>
                    <a:lstStyle/>
                    <a:p>
                      <a:pPr algn="just">
                        <a:spcAft>
                          <a:spcPts val="0"/>
                        </a:spcAft>
                      </a:pPr>
                      <a:r>
                        <a:rPr lang="es-ES" sz="1100">
                          <a:latin typeface="Arial Narrow"/>
                          <a:ea typeface="Times New Roman"/>
                          <a:cs typeface="Times New Roman"/>
                        </a:rPr>
                        <a:t> </a:t>
                      </a:r>
                      <a:endParaRPr lang="es-MX" sz="1100">
                        <a:latin typeface="Times New Roman"/>
                        <a:ea typeface="Times New Roman"/>
                        <a:cs typeface="Times New Roman"/>
                      </a:endParaRPr>
                    </a:p>
                  </a:txBody>
                  <a:tcPr marL="19050" marR="19050" marT="19050" marB="19050"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Times New Roman"/>
                        </a:rPr>
                        <a:t>Los problemas de aprendizaje afectan a uno de cada 10 niños en edad escolar y constituyen una gran preocupación para los padres, ya que afectan el rendimiento escolar. Sin embargo, estos trastornos pueden ser detectados desde sus inicios por aquellos padres responsables que están interesados en la educación integral de sus hijos. De esta manera evitan que los perjudiquen más adelante en sus estudios secundarios.</a:t>
                      </a:r>
                      <a:endParaRPr lang="es-MX" sz="1100" dirty="0">
                        <a:latin typeface="Times New Roman"/>
                        <a:ea typeface="Times New Roman"/>
                        <a:cs typeface="Times New Roman"/>
                      </a:endParaRPr>
                    </a:p>
                  </a:txBody>
                  <a:tcPr marL="19050" marR="19050" marT="19050" marB="19050" anchor="ctr">
                    <a:lnL>
                      <a:noFill/>
                    </a:lnL>
                    <a:lnR>
                      <a:noFill/>
                    </a:lnR>
                    <a:lnT>
                      <a:noFill/>
                    </a:lnT>
                    <a:lnB>
                      <a:noFill/>
                    </a:lnB>
                    <a:solidFill>
                      <a:srgbClr val="FFFFFF"/>
                    </a:solidFill>
                  </a:tcPr>
                </a:tc>
              </a:tr>
              <a:tr h="0">
                <a:tc>
                  <a:txBody>
                    <a:bodyPr/>
                    <a:lstStyle/>
                    <a:p>
                      <a:pPr algn="ctr">
                        <a:spcAft>
                          <a:spcPts val="0"/>
                        </a:spcAft>
                      </a:pPr>
                      <a:r>
                        <a:rPr lang="es-ES" sz="1100" b="1">
                          <a:solidFill>
                            <a:srgbClr val="FFFFFF"/>
                          </a:solidFill>
                          <a:latin typeface="Arial Narrow"/>
                          <a:ea typeface="Times New Roman"/>
                          <a:cs typeface="Times New Roman"/>
                        </a:rPr>
                        <a:t>0250</a:t>
                      </a:r>
                      <a:endParaRPr lang="es-MX" sz="1100">
                        <a:latin typeface="Times New Roman"/>
                        <a:ea typeface="Times New Roman"/>
                        <a:cs typeface="Times New Roman"/>
                      </a:endParaRPr>
                    </a:p>
                  </a:txBody>
                  <a:tcPr marL="19050" marR="19050" marT="19050" marB="19050"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Times New Roman"/>
                        </a:rPr>
                        <a:t>PROBLEMAS DE APRENDIZAJE (II Parte)</a:t>
                      </a:r>
                      <a:endParaRPr lang="es-MX" sz="1100" dirty="0">
                        <a:latin typeface="Times New Roman"/>
                        <a:ea typeface="Times New Roman"/>
                        <a:cs typeface="Times New Roman"/>
                      </a:endParaRPr>
                    </a:p>
                  </a:txBody>
                  <a:tcPr marL="19050" marR="19050" marT="19050" marB="19050" anchor="ctr">
                    <a:lnL>
                      <a:noFill/>
                    </a:lnL>
                    <a:lnR>
                      <a:noFill/>
                    </a:lnR>
                    <a:lnT>
                      <a:noFill/>
                    </a:lnT>
                    <a:lnB>
                      <a:noFill/>
                    </a:lnB>
                    <a:solidFill>
                      <a:schemeClr val="accent5">
                        <a:lumMod val="50000"/>
                      </a:schemeClr>
                    </a:solidFill>
                  </a:tcPr>
                </a:tc>
              </a:tr>
              <a:tr h="0">
                <a:tc>
                  <a:txBody>
                    <a:bodyPr/>
                    <a:lstStyle/>
                    <a:p>
                      <a:pPr algn="ctr">
                        <a:spcAft>
                          <a:spcPts val="0"/>
                        </a:spcAft>
                      </a:pPr>
                      <a:endParaRPr lang="es-ES" sz="1100">
                        <a:latin typeface="Arial Narrow"/>
                        <a:ea typeface="Times New Roman"/>
                        <a:cs typeface="Times New Roman"/>
                      </a:endParaRPr>
                    </a:p>
                  </a:txBody>
                  <a:tcPr marL="19050" marR="19050" marT="19050" marB="19050"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Times New Roman"/>
                        </a:rPr>
                        <a:t>Según la American </a:t>
                      </a:r>
                      <a:r>
                        <a:rPr lang="es-ES" sz="1100" dirty="0" err="1">
                          <a:solidFill>
                            <a:srgbClr val="000000"/>
                          </a:solidFill>
                          <a:latin typeface="Arial Narrow"/>
                          <a:ea typeface="Times New Roman"/>
                          <a:cs typeface="Times New Roman"/>
                        </a:rPr>
                        <a:t>Burn</a:t>
                      </a:r>
                      <a:r>
                        <a:rPr lang="es-ES" sz="1100" dirty="0">
                          <a:solidFill>
                            <a:srgbClr val="000000"/>
                          </a:solidFill>
                          <a:latin typeface="Arial Narrow"/>
                          <a:ea typeface="Times New Roman"/>
                          <a:cs typeface="Times New Roman"/>
                        </a:rPr>
                        <a:t> </a:t>
                      </a:r>
                      <a:r>
                        <a:rPr lang="es-ES" sz="1100" dirty="0" err="1">
                          <a:solidFill>
                            <a:srgbClr val="000000"/>
                          </a:solidFill>
                          <a:latin typeface="Arial Narrow"/>
                          <a:ea typeface="Times New Roman"/>
                          <a:cs typeface="Times New Roman"/>
                        </a:rPr>
                        <a:t>Association</a:t>
                      </a:r>
                      <a:r>
                        <a:rPr lang="es-ES" sz="1100" dirty="0">
                          <a:solidFill>
                            <a:srgbClr val="000000"/>
                          </a:solidFill>
                          <a:latin typeface="Arial Narrow"/>
                          <a:ea typeface="Times New Roman"/>
                          <a:cs typeface="Times New Roman"/>
                        </a:rPr>
                        <a:t>, existe un vínculo inequívoco entre los problemas de aprendizaje no diagnosticados a tiempo y la delincuencia juvenil, lo que significa que cuando dichos problemas no se diagnostican y tratan a tiempo pueden convertir a un niño en un delincuente. De ahí la importancia de subrayar la enorme responsabilidad que tienen los padres de estar al pendiente de sus hijos y ser la motivación que ellos necesitan durante todo el proceso de aprendizaje.</a:t>
                      </a:r>
                      <a:endParaRPr lang="es-MX" sz="1100" dirty="0">
                        <a:latin typeface="Times New Roman"/>
                        <a:ea typeface="Times New Roman"/>
                        <a:cs typeface="Times New Roman"/>
                      </a:endParaRPr>
                    </a:p>
                  </a:txBody>
                  <a:tcPr marL="19050" marR="19050" marT="19050" marB="19050" anchor="ctr">
                    <a:lnL>
                      <a:noFill/>
                    </a:lnL>
                    <a:lnR>
                      <a:noFill/>
                    </a:lnR>
                    <a:lnT>
                      <a:noFill/>
                    </a:lnT>
                    <a:lnB>
                      <a:noFill/>
                    </a:lnB>
                    <a:solidFill>
                      <a:srgbClr val="FFFFFF"/>
                    </a:solidFill>
                  </a:tcPr>
                </a:tc>
              </a:tr>
            </a:tbl>
          </a:graphicData>
        </a:graphic>
      </p:graphicFrame>
      <p:graphicFrame>
        <p:nvGraphicFramePr>
          <p:cNvPr id="6" name="5 Tabla"/>
          <p:cNvGraphicFramePr>
            <a:graphicFrameLocks noGrp="1"/>
          </p:cNvGraphicFramePr>
          <p:nvPr/>
        </p:nvGraphicFramePr>
        <p:xfrm>
          <a:off x="1144588" y="5000636"/>
          <a:ext cx="7634287" cy="746760"/>
        </p:xfrm>
        <a:graphic>
          <a:graphicData uri="http://schemas.openxmlformats.org/drawingml/2006/table">
            <a:tbl>
              <a:tblPr/>
              <a:tblGrid>
                <a:gridCol w="606779"/>
                <a:gridCol w="7027508"/>
              </a:tblGrid>
              <a:tr h="0">
                <a:tc>
                  <a:txBody>
                    <a:bodyPr/>
                    <a:lstStyle/>
                    <a:p>
                      <a:pPr algn="ctr">
                        <a:spcAft>
                          <a:spcPts val="0"/>
                        </a:spcAft>
                      </a:pPr>
                      <a:r>
                        <a:rPr lang="es-ES" sz="1100" b="1" dirty="0">
                          <a:solidFill>
                            <a:srgbClr val="FFFFFF"/>
                          </a:solidFill>
                          <a:latin typeface="Arial Narrow"/>
                          <a:ea typeface="Times New Roman"/>
                          <a:cs typeface="Times New Roman"/>
                        </a:rPr>
                        <a:t>0251</a:t>
                      </a:r>
                      <a:endParaRPr lang="es-MX" sz="1100" dirty="0">
                        <a:latin typeface="Times New Roman"/>
                        <a:ea typeface="Times New Roman"/>
                        <a:cs typeface="Times New Roman"/>
                      </a:endParaRPr>
                    </a:p>
                  </a:txBody>
                  <a:tcPr marL="19050" marR="19050" marT="19050" marB="19050"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Times New Roman"/>
                        </a:rPr>
                        <a:t>LA DISLEXIA</a:t>
                      </a:r>
                      <a:endParaRPr lang="es-MX" sz="1100" dirty="0">
                        <a:latin typeface="Times New Roman"/>
                        <a:ea typeface="Times New Roman"/>
                        <a:cs typeface="Times New Roman"/>
                      </a:endParaRPr>
                    </a:p>
                  </a:txBody>
                  <a:tcPr marL="19050" marR="19050" marT="19050" marB="19050" anchor="ctr">
                    <a:lnL>
                      <a:noFill/>
                    </a:lnL>
                    <a:lnR>
                      <a:noFill/>
                    </a:lnR>
                    <a:lnT>
                      <a:noFill/>
                    </a:lnT>
                    <a:lnB>
                      <a:noFill/>
                    </a:lnB>
                    <a:solidFill>
                      <a:schemeClr val="accent5">
                        <a:lumMod val="50000"/>
                      </a:schemeClr>
                    </a:solidFill>
                  </a:tcPr>
                </a:tc>
              </a:tr>
              <a:tr h="0">
                <a:tc>
                  <a:txBody>
                    <a:bodyPr/>
                    <a:lstStyle/>
                    <a:p>
                      <a:pPr algn="just">
                        <a:spcAft>
                          <a:spcPts val="0"/>
                        </a:spcAft>
                      </a:pPr>
                      <a:r>
                        <a:rPr lang="es-ES" sz="1100">
                          <a:latin typeface="Arial Narrow"/>
                          <a:ea typeface="Times New Roman"/>
                          <a:cs typeface="Times New Roman"/>
                        </a:rPr>
                        <a:t> </a:t>
                      </a:r>
                      <a:endParaRPr lang="es-MX" sz="1100">
                        <a:latin typeface="Times New Roman"/>
                        <a:ea typeface="Times New Roman"/>
                        <a:cs typeface="Times New Roman"/>
                      </a:endParaRPr>
                    </a:p>
                  </a:txBody>
                  <a:tcPr marL="19050" marR="19050" marT="19050" marB="19050"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Times New Roman"/>
                        </a:rPr>
                        <a:t>La dislexia es el trastorno de lectura que imposibilita una realización correcta de la misma y se puede diagnosticar desde que el niño comienza el aprendizaje de la lectoescritura. Conforme se va desarrollando va creando dificultades mayores mientras mayor es la demanda de una lectura de comprensión. Para ello, existen estrategias que tienen como propósito el mejoramiento de la destreza lectora.</a:t>
                      </a:r>
                      <a:endParaRPr lang="es-MX" sz="1100" dirty="0">
                        <a:latin typeface="Times New Roman"/>
                        <a:ea typeface="Times New Roman"/>
                        <a:cs typeface="Times New Roman"/>
                      </a:endParaRPr>
                    </a:p>
                  </a:txBody>
                  <a:tcPr marL="19050" marR="19050" marT="19050" marB="19050" anchor="ctr">
                    <a:lnL>
                      <a:noFill/>
                    </a:lnL>
                    <a:lnR>
                      <a:noFill/>
                    </a:lnR>
                    <a:lnT>
                      <a:noFill/>
                    </a:lnT>
                    <a:lnB>
                      <a:noFill/>
                    </a:lnB>
                    <a:solidFill>
                      <a:srgbClr val="FFFFFF"/>
                    </a:solidFill>
                  </a:tcPr>
                </a:tc>
              </a:tr>
            </a:tbl>
          </a:graphicData>
        </a:graphic>
      </p:graphicFrame>
      <p:sp>
        <p:nvSpPr>
          <p:cNvPr id="5017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144586" y="1500174"/>
          <a:ext cx="7634288" cy="4951604"/>
        </p:xfrm>
        <a:graphic>
          <a:graphicData uri="http://schemas.openxmlformats.org/drawingml/2006/table">
            <a:tbl>
              <a:tblPr/>
              <a:tblGrid>
                <a:gridCol w="641332"/>
                <a:gridCol w="6992956"/>
              </a:tblGrid>
              <a:tr h="92029">
                <a:tc>
                  <a:txBody>
                    <a:bodyPr/>
                    <a:lstStyle/>
                    <a:p>
                      <a:pPr algn="ctr">
                        <a:spcAft>
                          <a:spcPts val="0"/>
                        </a:spcAft>
                      </a:pPr>
                      <a:r>
                        <a:rPr lang="es-ES" sz="1100" b="1" dirty="0">
                          <a:solidFill>
                            <a:srgbClr val="FFFFFF"/>
                          </a:solidFill>
                          <a:latin typeface="Arial Narrow"/>
                          <a:ea typeface="Times New Roman"/>
                          <a:cs typeface="Arial"/>
                        </a:rPr>
                        <a:t>0027</a:t>
                      </a:r>
                      <a:endParaRPr lang="es-MX" sz="1100" dirty="0">
                        <a:latin typeface="Times New Roman"/>
                        <a:ea typeface="Times New Roman"/>
                        <a:cs typeface="Times New Roman"/>
                      </a:endParaRPr>
                    </a:p>
                  </a:txBody>
                  <a:tcPr marL="9203" marR="9203" marT="9203" marB="9203"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¿HAY ALGUIEN EN CASA? I: "La importancia de la familia"</a:t>
                      </a:r>
                      <a:endParaRPr lang="es-MX" sz="1100" dirty="0">
                        <a:latin typeface="Times New Roman"/>
                        <a:ea typeface="Times New Roman"/>
                        <a:cs typeface="Times New Roman"/>
                      </a:endParaRPr>
                    </a:p>
                  </a:txBody>
                  <a:tcPr marL="9203" marR="9203" marT="9203" marB="9203" anchor="ctr">
                    <a:lnL>
                      <a:noFill/>
                    </a:lnL>
                    <a:lnR>
                      <a:noFill/>
                    </a:lnR>
                    <a:lnT>
                      <a:noFill/>
                    </a:lnT>
                    <a:lnB>
                      <a:noFill/>
                    </a:lnB>
                    <a:solidFill>
                      <a:schemeClr val="accent5">
                        <a:lumMod val="50000"/>
                      </a:schemeClr>
                    </a:solidFill>
                  </a:tcPr>
                </a:tc>
              </a:tr>
              <a:tr h="460145">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9203" marR="9203" marT="9203" marB="9203"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Este programa muestra de una manera seria y profesional las consecuencias de la ausencia de padres en los hogares, quienes ya sea por el trabajo o la falta de autoridad, dedicación e instrucción hacia sus hijos descuidan sus familias, sin darles el tiempo y el valor que necesitan. ¿Y tú… estás en casa? ¿Hay alguien ahí? </a:t>
                      </a:r>
                      <a:endParaRPr lang="es-MX" sz="1100" dirty="0">
                        <a:latin typeface="Times New Roman"/>
                        <a:ea typeface="Times New Roman"/>
                        <a:cs typeface="Times New Roman"/>
                      </a:endParaRPr>
                    </a:p>
                  </a:txBody>
                  <a:tcPr marL="9203" marR="9203" marT="9203" marB="9203" anchor="ctr">
                    <a:lnL>
                      <a:noFill/>
                    </a:lnL>
                    <a:lnR>
                      <a:noFill/>
                    </a:lnR>
                    <a:lnT>
                      <a:noFill/>
                    </a:lnT>
                    <a:lnB>
                      <a:noFill/>
                    </a:lnB>
                    <a:solidFill>
                      <a:srgbClr val="FFFFFF"/>
                    </a:solidFill>
                  </a:tcPr>
                </a:tc>
              </a:tr>
              <a:tr h="92029">
                <a:tc>
                  <a:txBody>
                    <a:bodyPr/>
                    <a:lstStyle/>
                    <a:p>
                      <a:pPr algn="ctr">
                        <a:spcAft>
                          <a:spcPts val="0"/>
                        </a:spcAft>
                      </a:pPr>
                      <a:r>
                        <a:rPr lang="es-ES" sz="1100" b="1">
                          <a:solidFill>
                            <a:srgbClr val="FFFFFF"/>
                          </a:solidFill>
                          <a:latin typeface="Arial Narrow"/>
                          <a:ea typeface="Times New Roman"/>
                          <a:cs typeface="Arial"/>
                        </a:rPr>
                        <a:t>0028</a:t>
                      </a:r>
                      <a:endParaRPr lang="es-MX" sz="1100">
                        <a:latin typeface="Times New Roman"/>
                        <a:ea typeface="Times New Roman"/>
                        <a:cs typeface="Times New Roman"/>
                      </a:endParaRPr>
                    </a:p>
                  </a:txBody>
                  <a:tcPr marL="9203" marR="9203" marT="9203" marB="9203"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¿HAY ALGUIEN EN CASA? II: "La vocación de ser madre"</a:t>
                      </a:r>
                      <a:endParaRPr lang="es-MX" sz="1100" dirty="0">
                        <a:latin typeface="Times New Roman"/>
                        <a:ea typeface="Times New Roman"/>
                        <a:cs typeface="Times New Roman"/>
                      </a:endParaRPr>
                    </a:p>
                  </a:txBody>
                  <a:tcPr marL="9203" marR="9203" marT="9203" marB="9203" anchor="ctr">
                    <a:lnL>
                      <a:noFill/>
                    </a:lnL>
                    <a:lnR>
                      <a:noFill/>
                    </a:lnR>
                    <a:lnT>
                      <a:noFill/>
                    </a:lnT>
                    <a:lnB>
                      <a:noFill/>
                    </a:lnB>
                    <a:solidFill>
                      <a:schemeClr val="accent5">
                        <a:lumMod val="50000"/>
                      </a:schemeClr>
                    </a:solidFill>
                  </a:tcPr>
                </a:tc>
              </a:tr>
              <a:tr h="681014">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9203" marR="9203" marT="9203" marB="9203"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Al ver las estadísticas tan alarmantes que muestra la gran decadencia que están sufriendo las familias, no podemos evitar hacernos esta pregunta: ¿Hay alguien en casa? Este programa muestra de una manera seria y profesional las consecuencias de la ausencia de padres en los hogares y de las madres que a causa del afán en su trabajo descuidan lo primordial: la orientación de sus hijos. En este interesante programa usted comprenderá mejor la importancia de darle el tiempo y el valor a la familia. </a:t>
                      </a:r>
                      <a:endParaRPr lang="es-MX" sz="1100" dirty="0">
                        <a:latin typeface="Times New Roman"/>
                        <a:ea typeface="Times New Roman"/>
                        <a:cs typeface="Times New Roman"/>
                      </a:endParaRPr>
                    </a:p>
                  </a:txBody>
                  <a:tcPr marL="9203" marR="9203" marT="9203" marB="9203" anchor="ctr">
                    <a:lnL>
                      <a:noFill/>
                    </a:lnL>
                    <a:lnR>
                      <a:noFill/>
                    </a:lnR>
                    <a:lnT>
                      <a:noFill/>
                    </a:lnT>
                    <a:lnB>
                      <a:noFill/>
                    </a:lnB>
                    <a:solidFill>
                      <a:srgbClr val="FFFFFF"/>
                    </a:solidFill>
                  </a:tcPr>
                </a:tc>
              </a:tr>
              <a:tr h="158290">
                <a:tc>
                  <a:txBody>
                    <a:bodyPr/>
                    <a:lstStyle/>
                    <a:p>
                      <a:pPr algn="ctr">
                        <a:spcAft>
                          <a:spcPts val="0"/>
                        </a:spcAft>
                      </a:pPr>
                      <a:r>
                        <a:rPr lang="es-ES" sz="1100" b="1">
                          <a:solidFill>
                            <a:srgbClr val="FFFFFF"/>
                          </a:solidFill>
                          <a:latin typeface="Arial Narrow"/>
                          <a:ea typeface="Times New Roman"/>
                          <a:cs typeface="Arial"/>
                        </a:rPr>
                        <a:t>0029</a:t>
                      </a:r>
                      <a:endParaRPr lang="es-MX" sz="1100">
                        <a:latin typeface="Times New Roman"/>
                        <a:ea typeface="Times New Roman"/>
                        <a:cs typeface="Times New Roman"/>
                      </a:endParaRPr>
                    </a:p>
                  </a:txBody>
                  <a:tcPr marL="9203" marR="9203" marT="9203" marB="9203"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¿HAY ALGUIEN EN CASA? III: "El gran ausente en el hogar: El amor (Primera parte)"</a:t>
                      </a:r>
                      <a:endParaRPr lang="es-MX" sz="1100" dirty="0">
                        <a:latin typeface="Times New Roman"/>
                        <a:ea typeface="Times New Roman"/>
                        <a:cs typeface="Times New Roman"/>
                      </a:endParaRPr>
                    </a:p>
                  </a:txBody>
                  <a:tcPr marL="9203" marR="9203" marT="9203" marB="9203" anchor="ctr">
                    <a:lnL>
                      <a:noFill/>
                    </a:lnL>
                    <a:lnR>
                      <a:noFill/>
                    </a:lnR>
                    <a:lnT>
                      <a:noFill/>
                    </a:lnT>
                    <a:lnB>
                      <a:noFill/>
                    </a:lnB>
                    <a:solidFill>
                      <a:schemeClr val="accent5">
                        <a:lumMod val="50000"/>
                      </a:schemeClr>
                    </a:solidFill>
                  </a:tcPr>
                </a:tc>
              </a:tr>
              <a:tr h="460145">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9203" marR="9203" marT="9203" marB="9203"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Muchas familias actualmente buscan como prioridad satisfacer sus vidas con lujos, comodidades, buenos estudios o emprendiendo grandes proyectos, sin embargo olvidan que el principal ingrediente es: el amor, el cual sostiene al hogar y sin él todo viene abajo al presentarse los momentos de crisis. ¿Se encuentra esta pieza clave en su casa… o está ausente? </a:t>
                      </a:r>
                      <a:endParaRPr lang="es-MX" sz="1100" dirty="0">
                        <a:latin typeface="Times New Roman"/>
                        <a:ea typeface="Times New Roman"/>
                        <a:cs typeface="Times New Roman"/>
                      </a:endParaRPr>
                    </a:p>
                  </a:txBody>
                  <a:tcPr marL="9203" marR="9203" marT="9203" marB="9203" anchor="ctr">
                    <a:lnL>
                      <a:noFill/>
                    </a:lnL>
                    <a:lnR>
                      <a:noFill/>
                    </a:lnR>
                    <a:lnT>
                      <a:noFill/>
                    </a:lnT>
                    <a:lnB>
                      <a:noFill/>
                    </a:lnB>
                    <a:solidFill>
                      <a:srgbClr val="FFFFFF"/>
                    </a:solidFill>
                  </a:tcPr>
                </a:tc>
              </a:tr>
              <a:tr h="158290">
                <a:tc>
                  <a:txBody>
                    <a:bodyPr/>
                    <a:lstStyle/>
                    <a:p>
                      <a:pPr algn="ctr">
                        <a:spcAft>
                          <a:spcPts val="0"/>
                        </a:spcAft>
                      </a:pPr>
                      <a:r>
                        <a:rPr lang="es-ES" sz="1100" b="1">
                          <a:solidFill>
                            <a:srgbClr val="FFFFFF"/>
                          </a:solidFill>
                          <a:latin typeface="Arial Narrow"/>
                          <a:ea typeface="Times New Roman"/>
                          <a:cs typeface="Arial"/>
                        </a:rPr>
                        <a:t>0030</a:t>
                      </a:r>
                      <a:endParaRPr lang="es-MX" sz="1100">
                        <a:latin typeface="Times New Roman"/>
                        <a:ea typeface="Times New Roman"/>
                        <a:cs typeface="Times New Roman"/>
                      </a:endParaRPr>
                    </a:p>
                  </a:txBody>
                  <a:tcPr marL="9203" marR="9203" marT="9203" marB="9203"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¿HAY ALGUIEN EN CASA? IV: "El gran ausente en el hogar: El amor (Segunda parte)"</a:t>
                      </a:r>
                      <a:endParaRPr lang="es-MX" sz="1100" dirty="0">
                        <a:latin typeface="Times New Roman"/>
                        <a:ea typeface="Times New Roman"/>
                        <a:cs typeface="Times New Roman"/>
                      </a:endParaRPr>
                    </a:p>
                  </a:txBody>
                  <a:tcPr marL="9203" marR="9203" marT="9203" marB="9203" anchor="ctr">
                    <a:lnL>
                      <a:noFill/>
                    </a:lnL>
                    <a:lnR>
                      <a:noFill/>
                    </a:lnR>
                    <a:lnT>
                      <a:noFill/>
                    </a:lnT>
                    <a:lnB>
                      <a:noFill/>
                    </a:lnB>
                    <a:solidFill>
                      <a:schemeClr val="accent5">
                        <a:lumMod val="50000"/>
                      </a:schemeClr>
                    </a:solidFill>
                  </a:tcPr>
                </a:tc>
              </a:tr>
              <a:tr h="460145">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9203" marR="9203" marT="9203" marB="9203"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El afecto trasmite cuidado y ternura a nuestros hijos. Nos ayuda a sentirnos cerca de ellos y relacionados con su vida. Hay poder en un abrazo. Abraza a tus hijos y aprende a decirles que los amas, no importa que sea hombre o mujer, verás el efecto tan profundo que tiene en sus vidas y la seguridad que les transmite el saber que alguien que los ama cuidará de ellos. </a:t>
                      </a:r>
                      <a:endParaRPr lang="es-MX" sz="1100" dirty="0">
                        <a:latin typeface="Times New Roman"/>
                        <a:ea typeface="Times New Roman"/>
                        <a:cs typeface="Times New Roman"/>
                      </a:endParaRPr>
                    </a:p>
                  </a:txBody>
                  <a:tcPr marL="9203" marR="9203" marT="9203" marB="9203" anchor="ctr">
                    <a:lnL>
                      <a:noFill/>
                    </a:lnL>
                    <a:lnR>
                      <a:noFill/>
                    </a:lnR>
                    <a:lnT>
                      <a:noFill/>
                    </a:lnT>
                    <a:lnB>
                      <a:noFill/>
                    </a:lnB>
                    <a:solidFill>
                      <a:srgbClr val="FFFFFF"/>
                    </a:solidFill>
                  </a:tcPr>
                </a:tc>
              </a:tr>
              <a:tr h="92029">
                <a:tc>
                  <a:txBody>
                    <a:bodyPr/>
                    <a:lstStyle/>
                    <a:p>
                      <a:pPr algn="ctr">
                        <a:spcAft>
                          <a:spcPts val="0"/>
                        </a:spcAft>
                      </a:pPr>
                      <a:r>
                        <a:rPr lang="es-ES" sz="1100" b="1">
                          <a:solidFill>
                            <a:srgbClr val="FFFFFF"/>
                          </a:solidFill>
                          <a:latin typeface="Arial Narrow"/>
                          <a:ea typeface="Times New Roman"/>
                          <a:cs typeface="Arial"/>
                        </a:rPr>
                        <a:t>0031</a:t>
                      </a:r>
                      <a:endParaRPr lang="es-MX" sz="1100">
                        <a:latin typeface="Times New Roman"/>
                        <a:ea typeface="Times New Roman"/>
                        <a:cs typeface="Times New Roman"/>
                      </a:endParaRPr>
                    </a:p>
                  </a:txBody>
                  <a:tcPr marL="9203" marR="9203" marT="9203" marB="9203"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¿DÓNDE ESTÁ PAPÁ? I: "Una pregunta para reflexionar"</a:t>
                      </a:r>
                      <a:endParaRPr lang="es-MX" sz="1100" dirty="0">
                        <a:latin typeface="Times New Roman"/>
                        <a:ea typeface="Times New Roman"/>
                        <a:cs typeface="Times New Roman"/>
                      </a:endParaRPr>
                    </a:p>
                  </a:txBody>
                  <a:tcPr marL="9203" marR="9203" marT="9203" marB="9203" anchor="ctr">
                    <a:lnL>
                      <a:noFill/>
                    </a:lnL>
                    <a:lnR>
                      <a:noFill/>
                    </a:lnR>
                    <a:lnT>
                      <a:noFill/>
                    </a:lnT>
                    <a:lnB>
                      <a:noFill/>
                    </a:lnB>
                    <a:solidFill>
                      <a:schemeClr val="accent5">
                        <a:lumMod val="50000"/>
                      </a:schemeClr>
                    </a:solidFill>
                  </a:tcPr>
                </a:tc>
              </a:tr>
              <a:tr h="460145">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9203" marR="9203" marT="9203" marB="9203"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Uno de los programas de mayor éxito en la radio, que conmocionó a miles de padres. Este tema confronta una gran realidad: “la ausencia del papel de padre en la formación de los hijos varones”. Las consecuencias devastadoras sobre los varones en sus distintas etapas del desarrollo, cuando no cuentan con el modelo de un padre ejemplar. </a:t>
                      </a:r>
                      <a:endParaRPr lang="es-MX" sz="1100" dirty="0">
                        <a:latin typeface="Times New Roman"/>
                        <a:ea typeface="Times New Roman"/>
                        <a:cs typeface="Times New Roman"/>
                      </a:endParaRPr>
                    </a:p>
                  </a:txBody>
                  <a:tcPr marL="9203" marR="9203" marT="9203" marB="9203" anchor="ctr">
                    <a:lnL>
                      <a:noFill/>
                    </a:lnL>
                    <a:lnR>
                      <a:noFill/>
                    </a:lnR>
                    <a:lnT>
                      <a:noFill/>
                    </a:lnT>
                    <a:lnB>
                      <a:noFill/>
                    </a:lnB>
                    <a:solidFill>
                      <a:srgbClr val="FFFFFF"/>
                    </a:solidFill>
                  </a:tcPr>
                </a:tc>
              </a:tr>
              <a:tr h="158290">
                <a:tc>
                  <a:txBody>
                    <a:bodyPr/>
                    <a:lstStyle/>
                    <a:p>
                      <a:pPr algn="ctr">
                        <a:spcAft>
                          <a:spcPts val="0"/>
                        </a:spcAft>
                      </a:pPr>
                      <a:r>
                        <a:rPr lang="es-ES" sz="1100" b="1">
                          <a:solidFill>
                            <a:srgbClr val="FFFFFF"/>
                          </a:solidFill>
                          <a:latin typeface="Arial Narrow"/>
                          <a:ea typeface="Times New Roman"/>
                          <a:cs typeface="Arial"/>
                        </a:rPr>
                        <a:t>0032</a:t>
                      </a:r>
                      <a:endParaRPr lang="es-MX" sz="1100">
                        <a:latin typeface="Times New Roman"/>
                        <a:ea typeface="Times New Roman"/>
                        <a:cs typeface="Times New Roman"/>
                      </a:endParaRPr>
                    </a:p>
                  </a:txBody>
                  <a:tcPr marL="9203" marR="9203" marT="9203" marB="9203"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¿DÓNDE ESTÁ PAPÁ? II: "Las consecuencias del padre fantasma"</a:t>
                      </a:r>
                      <a:endParaRPr lang="es-MX" sz="1100" dirty="0">
                        <a:latin typeface="Times New Roman"/>
                        <a:ea typeface="Times New Roman"/>
                        <a:cs typeface="Times New Roman"/>
                      </a:endParaRPr>
                    </a:p>
                  </a:txBody>
                  <a:tcPr marL="9203" marR="9203" marT="9203" marB="9203" anchor="ctr">
                    <a:lnL>
                      <a:noFill/>
                    </a:lnL>
                    <a:lnR>
                      <a:noFill/>
                    </a:lnR>
                    <a:lnT>
                      <a:noFill/>
                    </a:lnT>
                    <a:lnB>
                      <a:noFill/>
                    </a:lnB>
                    <a:solidFill>
                      <a:schemeClr val="accent5">
                        <a:lumMod val="50000"/>
                      </a:schemeClr>
                    </a:solidFill>
                  </a:tcPr>
                </a:tc>
              </a:tr>
              <a:tr h="386522">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9203" marR="9203" marT="9203" marB="9203"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Esta continuación trata de forma muy interesante las características del padre “fantasma”, es decir, aquel quien está presente pero realmente ausente en el hogar, desconoce la realidad de sus hijos por estar muy ocupado en otras cosas que considera más importantes.</a:t>
                      </a:r>
                      <a:endParaRPr lang="es-MX" sz="1100" dirty="0">
                        <a:latin typeface="Times New Roman"/>
                        <a:ea typeface="Times New Roman"/>
                        <a:cs typeface="Times New Roman"/>
                      </a:endParaRPr>
                    </a:p>
                  </a:txBody>
                  <a:tcPr marL="9203" marR="9203" marT="9203" marB="9203" anchor="ctr">
                    <a:lnL>
                      <a:noFill/>
                    </a:lnL>
                    <a:lnR>
                      <a:noFill/>
                    </a:lnR>
                    <a:lnT>
                      <a:noFill/>
                    </a:lnT>
                    <a:lnB>
                      <a:noFill/>
                    </a:lnB>
                    <a:solidFill>
                      <a:srgbClr val="FFFFFF"/>
                    </a:solidFill>
                  </a:tcPr>
                </a:tc>
              </a:tr>
              <a:tr h="92029">
                <a:tc>
                  <a:txBody>
                    <a:bodyPr/>
                    <a:lstStyle/>
                    <a:p>
                      <a:pPr algn="ctr">
                        <a:spcAft>
                          <a:spcPts val="0"/>
                        </a:spcAft>
                      </a:pPr>
                      <a:r>
                        <a:rPr lang="es-ES" sz="1100" b="1">
                          <a:solidFill>
                            <a:srgbClr val="FFFFFF"/>
                          </a:solidFill>
                          <a:latin typeface="Arial Narrow"/>
                          <a:ea typeface="Times New Roman"/>
                          <a:cs typeface="Arial"/>
                        </a:rPr>
                        <a:t>0033</a:t>
                      </a:r>
                      <a:endParaRPr lang="es-MX" sz="1100">
                        <a:latin typeface="Times New Roman"/>
                        <a:ea typeface="Times New Roman"/>
                        <a:cs typeface="Times New Roman"/>
                      </a:endParaRPr>
                    </a:p>
                  </a:txBody>
                  <a:tcPr marL="9203" marR="9203" marT="9203" marB="9203"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EL PADRE QUE ANHELARÍA SER</a:t>
                      </a:r>
                      <a:endParaRPr lang="es-MX" sz="1100" dirty="0">
                        <a:latin typeface="Times New Roman"/>
                        <a:ea typeface="Times New Roman"/>
                        <a:cs typeface="Times New Roman"/>
                      </a:endParaRPr>
                    </a:p>
                  </a:txBody>
                  <a:tcPr marL="9203" marR="9203" marT="9203" marB="9203" anchor="ctr">
                    <a:lnL>
                      <a:noFill/>
                    </a:lnL>
                    <a:lnR>
                      <a:noFill/>
                    </a:lnR>
                    <a:lnT>
                      <a:noFill/>
                    </a:lnT>
                    <a:lnB>
                      <a:noFill/>
                    </a:lnB>
                    <a:solidFill>
                      <a:schemeClr val="accent5">
                        <a:lumMod val="50000"/>
                      </a:schemeClr>
                    </a:solidFill>
                  </a:tcPr>
                </a:tc>
              </a:tr>
              <a:tr h="312899">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9203" marR="9203" marT="9203" marB="9203"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Un programa que responde a la pregunta que está en el corazón de muchos padres el día de hoy: ¿Cómo ser el padre que mis hijos necesitan? Muchos desean ser el padre ideal para sus hijos.</a:t>
                      </a:r>
                      <a:endParaRPr lang="es-MX" sz="1100" dirty="0">
                        <a:latin typeface="Times New Roman"/>
                        <a:ea typeface="Times New Roman"/>
                        <a:cs typeface="Times New Roman"/>
                      </a:endParaRPr>
                    </a:p>
                  </a:txBody>
                  <a:tcPr marL="9203" marR="9203" marT="9203" marB="9203" anchor="ctr">
                    <a:lnL>
                      <a:noFill/>
                    </a:lnL>
                    <a:lnR>
                      <a:noFill/>
                    </a:lnR>
                    <a:lnT>
                      <a:noFill/>
                    </a:lnT>
                    <a:lnB>
                      <a:noFill/>
                    </a:lnB>
                    <a:solidFill>
                      <a:srgbClr val="FFFFFF"/>
                    </a:solidFill>
                  </a:tcPr>
                </a:tc>
              </a:tr>
            </a:tbl>
          </a:graphicData>
        </a:graphic>
      </p:graphicFrame>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144588" y="1506538"/>
          <a:ext cx="7634286" cy="4650009"/>
        </p:xfrm>
        <a:graphic>
          <a:graphicData uri="http://schemas.openxmlformats.org/drawingml/2006/table">
            <a:tbl>
              <a:tblPr/>
              <a:tblGrid>
                <a:gridCol w="641330"/>
                <a:gridCol w="6992956"/>
              </a:tblGrid>
              <a:tr h="106054">
                <a:tc>
                  <a:txBody>
                    <a:bodyPr/>
                    <a:lstStyle/>
                    <a:p>
                      <a:pPr algn="ctr">
                        <a:spcAft>
                          <a:spcPts val="0"/>
                        </a:spcAft>
                      </a:pPr>
                      <a:r>
                        <a:rPr lang="es-ES" sz="1100" b="1" dirty="0">
                          <a:solidFill>
                            <a:srgbClr val="FFFFFF"/>
                          </a:solidFill>
                          <a:latin typeface="Arial Narrow"/>
                          <a:ea typeface="Times New Roman"/>
                          <a:cs typeface="Arial"/>
                        </a:rPr>
                        <a:t>0034</a:t>
                      </a:r>
                      <a:endParaRPr lang="es-MX" sz="1100" dirty="0">
                        <a:latin typeface="Times New Roman"/>
                        <a:ea typeface="Times New Roman"/>
                        <a:cs typeface="Times New Roman"/>
                      </a:endParaRPr>
                    </a:p>
                  </a:txBody>
                  <a:tcPr marL="10605" marR="10605" marT="10605" marB="1060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SER PADRE I: "La ausencia del padre y sus efectos"</a:t>
                      </a:r>
                      <a:endParaRPr lang="es-MX" sz="1100" dirty="0">
                        <a:latin typeface="Times New Roman"/>
                        <a:ea typeface="Times New Roman"/>
                        <a:cs typeface="Times New Roman"/>
                      </a:endParaRPr>
                    </a:p>
                  </a:txBody>
                  <a:tcPr marL="10605" marR="10605" marT="10605" marB="10605" anchor="ctr">
                    <a:lnL>
                      <a:noFill/>
                    </a:lnL>
                    <a:lnR>
                      <a:noFill/>
                    </a:lnR>
                    <a:lnT>
                      <a:noFill/>
                    </a:lnT>
                    <a:lnB>
                      <a:noFill/>
                    </a:lnB>
                    <a:solidFill>
                      <a:schemeClr val="accent5">
                        <a:lumMod val="50000"/>
                      </a:schemeClr>
                    </a:solidFill>
                  </a:tcPr>
                </a:tc>
              </a:tr>
              <a:tr h="360585">
                <a:tc>
                  <a:txBody>
                    <a:bodyPr/>
                    <a:lstStyle/>
                    <a:p>
                      <a:pPr algn="just">
                        <a:spcAft>
                          <a:spcPts val="0"/>
                        </a:spcAft>
                      </a:pPr>
                      <a:r>
                        <a:rPr lang="es-ES" sz="1100" dirty="0">
                          <a:latin typeface="Arial Narrow"/>
                          <a:ea typeface="Times New Roman"/>
                          <a:cs typeface="Arial"/>
                        </a:rPr>
                        <a:t> </a:t>
                      </a:r>
                      <a:endParaRPr lang="es-MX" sz="1100" dirty="0">
                        <a:latin typeface="Times New Roman"/>
                        <a:ea typeface="Times New Roman"/>
                        <a:cs typeface="Times New Roman"/>
                      </a:endParaRPr>
                    </a:p>
                  </a:txBody>
                  <a:tcPr marL="10605" marR="10605" marT="10605" marB="10605"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¿Qué ocurre cuando no se cuenta con un “padre varón” en casa, o éste no ejerce su papel? ¿Cuáles son las consecuencias en los hijos? Ser padre. ¿Qué significa serlo? Es mucho más procrear hijos, es una responsabilidad de toda la vida.</a:t>
                      </a:r>
                      <a:endParaRPr lang="es-MX" sz="1100">
                        <a:latin typeface="Times New Roman"/>
                        <a:ea typeface="Times New Roman"/>
                        <a:cs typeface="Times New Roman"/>
                      </a:endParaRPr>
                    </a:p>
                  </a:txBody>
                  <a:tcPr marL="10605" marR="10605" marT="10605" marB="10605" anchor="ctr">
                    <a:lnL>
                      <a:noFill/>
                    </a:lnL>
                    <a:lnR>
                      <a:noFill/>
                    </a:lnR>
                    <a:lnT>
                      <a:noFill/>
                    </a:lnT>
                    <a:lnB>
                      <a:noFill/>
                    </a:lnB>
                    <a:solidFill>
                      <a:srgbClr val="FFFFFF"/>
                    </a:solidFill>
                  </a:tcPr>
                </a:tc>
              </a:tr>
              <a:tr h="106054">
                <a:tc>
                  <a:txBody>
                    <a:bodyPr/>
                    <a:lstStyle/>
                    <a:p>
                      <a:pPr algn="ctr">
                        <a:spcAft>
                          <a:spcPts val="0"/>
                        </a:spcAft>
                      </a:pPr>
                      <a:r>
                        <a:rPr lang="es-ES" sz="1100" b="1">
                          <a:solidFill>
                            <a:srgbClr val="FFFFFF"/>
                          </a:solidFill>
                          <a:latin typeface="Arial Narrow"/>
                          <a:ea typeface="Times New Roman"/>
                          <a:cs typeface="Arial"/>
                        </a:rPr>
                        <a:t>0035</a:t>
                      </a:r>
                      <a:endParaRPr lang="es-MX" sz="1100">
                        <a:latin typeface="Times New Roman"/>
                        <a:ea typeface="Times New Roman"/>
                        <a:cs typeface="Times New Roman"/>
                      </a:endParaRPr>
                    </a:p>
                  </a:txBody>
                  <a:tcPr marL="10605" marR="10605" marT="10605" marB="1060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SER PADRE II: "El papel del padre"</a:t>
                      </a:r>
                      <a:endParaRPr lang="es-MX" sz="1100" dirty="0">
                        <a:latin typeface="Times New Roman"/>
                        <a:ea typeface="Times New Roman"/>
                        <a:cs typeface="Times New Roman"/>
                      </a:endParaRPr>
                    </a:p>
                  </a:txBody>
                  <a:tcPr marL="10605" marR="10605" marT="10605" marB="10605" anchor="ctr">
                    <a:lnL>
                      <a:noFill/>
                    </a:lnL>
                    <a:lnR>
                      <a:noFill/>
                    </a:lnR>
                    <a:lnT>
                      <a:noFill/>
                    </a:lnT>
                    <a:lnB>
                      <a:noFill/>
                    </a:lnB>
                    <a:solidFill>
                      <a:schemeClr val="accent5">
                        <a:lumMod val="50000"/>
                      </a:schemeClr>
                    </a:solidFill>
                  </a:tcPr>
                </a:tc>
              </a:tr>
              <a:tr h="360585">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0605" marR="10605" marT="10605" marB="10605"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Una vocación muy poco comprendida por muchos hoy en día es la de “ser padre de familia”. ¿Sabía que ser padre es algo que sus hijos necesitan de usted en cada etapa de su desarrollo desde que nacen hasta que maduran? ¡Conozca cómo serlo! </a:t>
                      </a:r>
                      <a:endParaRPr lang="es-MX" sz="1100">
                        <a:latin typeface="Times New Roman"/>
                        <a:ea typeface="Times New Roman"/>
                        <a:cs typeface="Times New Roman"/>
                      </a:endParaRPr>
                    </a:p>
                  </a:txBody>
                  <a:tcPr marL="10605" marR="10605" marT="10605" marB="10605" anchor="ctr">
                    <a:lnL>
                      <a:noFill/>
                    </a:lnL>
                    <a:lnR>
                      <a:noFill/>
                    </a:lnR>
                    <a:lnT>
                      <a:noFill/>
                    </a:lnT>
                    <a:lnB>
                      <a:noFill/>
                    </a:lnB>
                    <a:solidFill>
                      <a:srgbClr val="FFFFFF"/>
                    </a:solidFill>
                  </a:tcPr>
                </a:tc>
              </a:tr>
              <a:tr h="106054">
                <a:tc>
                  <a:txBody>
                    <a:bodyPr/>
                    <a:lstStyle/>
                    <a:p>
                      <a:pPr algn="ctr">
                        <a:spcAft>
                          <a:spcPts val="0"/>
                        </a:spcAft>
                      </a:pPr>
                      <a:r>
                        <a:rPr lang="es-ES" sz="1100" b="1">
                          <a:solidFill>
                            <a:srgbClr val="FFFFFF"/>
                          </a:solidFill>
                          <a:latin typeface="Arial Narrow"/>
                          <a:ea typeface="Times New Roman"/>
                          <a:cs typeface="Arial"/>
                        </a:rPr>
                        <a:t>0036</a:t>
                      </a:r>
                      <a:endParaRPr lang="es-MX" sz="1100">
                        <a:latin typeface="Times New Roman"/>
                        <a:ea typeface="Times New Roman"/>
                        <a:cs typeface="Times New Roman"/>
                      </a:endParaRPr>
                    </a:p>
                  </a:txBody>
                  <a:tcPr marL="10605" marR="10605" marT="10605" marB="1060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SER PADRE III: "Lo que más necesitan tus hijos de ti"</a:t>
                      </a:r>
                      <a:endParaRPr lang="es-MX" sz="1100" dirty="0">
                        <a:latin typeface="Times New Roman"/>
                        <a:ea typeface="Times New Roman"/>
                        <a:cs typeface="Times New Roman"/>
                      </a:endParaRPr>
                    </a:p>
                  </a:txBody>
                  <a:tcPr marL="10605" marR="10605" marT="10605" marB="10605" anchor="ctr">
                    <a:lnL>
                      <a:noFill/>
                    </a:lnL>
                    <a:lnR>
                      <a:noFill/>
                    </a:lnR>
                    <a:lnT>
                      <a:noFill/>
                    </a:lnT>
                    <a:lnB>
                      <a:noFill/>
                    </a:lnB>
                    <a:solidFill>
                      <a:schemeClr val="accent5">
                        <a:lumMod val="50000"/>
                      </a:schemeClr>
                    </a:solidFill>
                  </a:tcPr>
                </a:tc>
              </a:tr>
              <a:tr h="360585">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0605" marR="10605" marT="10605" marB="10605"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Una vocación muy poco comprendida por muchos hoy en día es la de “ser padre de familia”. ¿Sabía que ser padre es algo que sus hijos necesitan de usted en cada etapa de su desarrollo desde que nacen hasta que maduran? ¡Conozca cómo serlo!</a:t>
                      </a:r>
                      <a:endParaRPr lang="es-MX" sz="1100" dirty="0">
                        <a:latin typeface="Times New Roman"/>
                        <a:ea typeface="Times New Roman"/>
                        <a:cs typeface="Times New Roman"/>
                      </a:endParaRPr>
                    </a:p>
                  </a:txBody>
                  <a:tcPr marL="10605" marR="10605" marT="10605" marB="10605" anchor="ctr">
                    <a:lnL>
                      <a:noFill/>
                    </a:lnL>
                    <a:lnR>
                      <a:noFill/>
                    </a:lnR>
                    <a:lnT>
                      <a:noFill/>
                    </a:lnT>
                    <a:lnB>
                      <a:noFill/>
                    </a:lnB>
                    <a:solidFill>
                      <a:srgbClr val="FFFFFF"/>
                    </a:solidFill>
                  </a:tcPr>
                </a:tc>
              </a:tr>
              <a:tr h="106054">
                <a:tc>
                  <a:txBody>
                    <a:bodyPr/>
                    <a:lstStyle/>
                    <a:p>
                      <a:pPr algn="ctr">
                        <a:spcAft>
                          <a:spcPts val="0"/>
                        </a:spcAft>
                      </a:pPr>
                      <a:r>
                        <a:rPr lang="es-ES" sz="1100" b="1">
                          <a:solidFill>
                            <a:srgbClr val="FFFFFF"/>
                          </a:solidFill>
                          <a:latin typeface="Arial Narrow"/>
                          <a:ea typeface="Times New Roman"/>
                          <a:cs typeface="Arial"/>
                        </a:rPr>
                        <a:t>0037</a:t>
                      </a:r>
                      <a:endParaRPr lang="es-MX" sz="1100">
                        <a:latin typeface="Times New Roman"/>
                        <a:ea typeface="Times New Roman"/>
                        <a:cs typeface="Times New Roman"/>
                      </a:endParaRPr>
                    </a:p>
                  </a:txBody>
                  <a:tcPr marL="10605" marR="10605" marT="10605" marB="1060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CÓMO VENCER EL DESÁNIMO I</a:t>
                      </a:r>
                      <a:endParaRPr lang="es-MX" sz="1100" dirty="0">
                        <a:latin typeface="Times New Roman"/>
                        <a:ea typeface="Times New Roman"/>
                        <a:cs typeface="Times New Roman"/>
                      </a:endParaRPr>
                    </a:p>
                  </a:txBody>
                  <a:tcPr marL="10605" marR="10605" marT="10605" marB="10605" anchor="ctr">
                    <a:lnL>
                      <a:noFill/>
                    </a:lnL>
                    <a:lnR>
                      <a:noFill/>
                    </a:lnR>
                    <a:lnT>
                      <a:noFill/>
                    </a:lnT>
                    <a:lnB>
                      <a:noFill/>
                    </a:lnB>
                    <a:solidFill>
                      <a:schemeClr val="accent5">
                        <a:lumMod val="50000"/>
                      </a:schemeClr>
                    </a:solidFill>
                  </a:tcPr>
                </a:tc>
              </a:tr>
              <a:tr h="360585">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0605" marR="10605" marT="10605" marB="10605"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Existen muchas causas en el diario vivir que pueden originar desánimo en nuestras vidas: la pérdida de un ser querido, una separación, una enfermedad, un despido. ¿Pero cómo poder vencerlo? Escuche la forma y los resultados encontrados.</a:t>
                      </a:r>
                      <a:endParaRPr lang="es-MX" sz="1100" dirty="0">
                        <a:latin typeface="Times New Roman"/>
                        <a:ea typeface="Times New Roman"/>
                        <a:cs typeface="Times New Roman"/>
                      </a:endParaRPr>
                    </a:p>
                  </a:txBody>
                  <a:tcPr marL="10605" marR="10605" marT="10605" marB="10605" anchor="ctr">
                    <a:lnL>
                      <a:noFill/>
                    </a:lnL>
                    <a:lnR>
                      <a:noFill/>
                    </a:lnR>
                    <a:lnT>
                      <a:noFill/>
                    </a:lnT>
                    <a:lnB>
                      <a:noFill/>
                    </a:lnB>
                    <a:solidFill>
                      <a:srgbClr val="FFFFFF"/>
                    </a:solidFill>
                  </a:tcPr>
                </a:tc>
              </a:tr>
              <a:tr h="182413">
                <a:tc>
                  <a:txBody>
                    <a:bodyPr/>
                    <a:lstStyle/>
                    <a:p>
                      <a:pPr algn="ctr">
                        <a:spcAft>
                          <a:spcPts val="0"/>
                        </a:spcAft>
                      </a:pPr>
                      <a:r>
                        <a:rPr lang="es-ES" sz="1100" b="1">
                          <a:solidFill>
                            <a:srgbClr val="FFFFFF"/>
                          </a:solidFill>
                          <a:latin typeface="Arial Narrow"/>
                          <a:ea typeface="Times New Roman"/>
                          <a:cs typeface="Arial"/>
                        </a:rPr>
                        <a:t>0038</a:t>
                      </a:r>
                      <a:endParaRPr lang="es-MX" sz="1100">
                        <a:latin typeface="Times New Roman"/>
                        <a:ea typeface="Times New Roman"/>
                        <a:cs typeface="Times New Roman"/>
                      </a:endParaRPr>
                    </a:p>
                  </a:txBody>
                  <a:tcPr marL="10605" marR="10605" marT="10605" marB="1060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CÓMO VENCER EL DESÁNIMO II: "Esperanza ante el desánimo"</a:t>
                      </a:r>
                      <a:endParaRPr lang="es-MX" sz="1100" dirty="0">
                        <a:latin typeface="Times New Roman"/>
                        <a:ea typeface="Times New Roman"/>
                        <a:cs typeface="Times New Roman"/>
                      </a:endParaRPr>
                    </a:p>
                  </a:txBody>
                  <a:tcPr marL="10605" marR="10605" marT="10605" marB="10605" anchor="ctr">
                    <a:lnL>
                      <a:noFill/>
                    </a:lnL>
                    <a:lnR>
                      <a:noFill/>
                    </a:lnR>
                    <a:lnT>
                      <a:noFill/>
                    </a:lnT>
                    <a:lnB>
                      <a:noFill/>
                    </a:lnB>
                    <a:solidFill>
                      <a:schemeClr val="accent5">
                        <a:lumMod val="50000"/>
                      </a:schemeClr>
                    </a:solidFill>
                  </a:tcPr>
                </a:tc>
              </a:tr>
              <a:tr h="360585">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0605" marR="10605" marT="10605" marB="10605"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Podrán muchas veces no cambiar las circunstancias que provocan desánimo a nuestras vidas, pero tener esperanza, cambiará nuestro interior y ello producirá aliento para vencer los estados de ánimo negativos.</a:t>
                      </a:r>
                      <a:endParaRPr lang="es-MX" sz="1100" dirty="0">
                        <a:latin typeface="Times New Roman"/>
                        <a:ea typeface="Times New Roman"/>
                        <a:cs typeface="Times New Roman"/>
                      </a:endParaRPr>
                    </a:p>
                  </a:txBody>
                  <a:tcPr marL="10605" marR="10605" marT="10605" marB="10605" anchor="ctr">
                    <a:lnL>
                      <a:noFill/>
                    </a:lnL>
                    <a:lnR>
                      <a:noFill/>
                    </a:lnR>
                    <a:lnT>
                      <a:noFill/>
                    </a:lnT>
                    <a:lnB>
                      <a:noFill/>
                    </a:lnB>
                    <a:solidFill>
                      <a:srgbClr val="FFFFFF"/>
                    </a:solidFill>
                  </a:tcPr>
                </a:tc>
              </a:tr>
              <a:tr h="106054">
                <a:tc>
                  <a:txBody>
                    <a:bodyPr/>
                    <a:lstStyle/>
                    <a:p>
                      <a:pPr algn="ctr">
                        <a:spcAft>
                          <a:spcPts val="0"/>
                        </a:spcAft>
                      </a:pPr>
                      <a:r>
                        <a:rPr lang="es-ES" sz="1100" b="1">
                          <a:solidFill>
                            <a:srgbClr val="FFFFFF"/>
                          </a:solidFill>
                          <a:latin typeface="Arial Narrow"/>
                          <a:ea typeface="Times New Roman"/>
                          <a:cs typeface="Arial"/>
                        </a:rPr>
                        <a:t>0039</a:t>
                      </a:r>
                      <a:endParaRPr lang="es-MX" sz="1100">
                        <a:latin typeface="Times New Roman"/>
                        <a:ea typeface="Times New Roman"/>
                        <a:cs typeface="Times New Roman"/>
                      </a:endParaRPr>
                    </a:p>
                  </a:txBody>
                  <a:tcPr marL="10605" marR="10605" marT="10605" marB="1060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EL VACÍO DEL SER HUMANO</a:t>
                      </a:r>
                      <a:endParaRPr lang="es-MX" sz="1100" dirty="0">
                        <a:latin typeface="Times New Roman"/>
                        <a:ea typeface="Times New Roman"/>
                        <a:cs typeface="Times New Roman"/>
                      </a:endParaRPr>
                    </a:p>
                  </a:txBody>
                  <a:tcPr marL="10605" marR="10605" marT="10605" marB="10605" anchor="ctr">
                    <a:lnL>
                      <a:noFill/>
                    </a:lnL>
                    <a:lnR>
                      <a:noFill/>
                    </a:lnR>
                    <a:lnT>
                      <a:noFill/>
                    </a:lnT>
                    <a:lnB>
                      <a:noFill/>
                    </a:lnB>
                    <a:solidFill>
                      <a:schemeClr val="accent5">
                        <a:lumMod val="50000"/>
                      </a:schemeClr>
                    </a:solidFill>
                  </a:tcPr>
                </a:tc>
              </a:tr>
              <a:tr h="445428">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0605" marR="10605" marT="10605" marB="10605"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El ser humano de todas las épocas ha dado testimonio y aún experimentado lo que Sócrates llamaba “vacío existencial”. Ese sentir en el hombre de siempre necesitar algo, o no estar completamente satisfecho. Analicemos juntos ese “vacío”: ¿se siente usted así?</a:t>
                      </a:r>
                      <a:endParaRPr lang="es-MX" sz="1100" dirty="0">
                        <a:latin typeface="Times New Roman"/>
                        <a:ea typeface="Times New Roman"/>
                        <a:cs typeface="Times New Roman"/>
                      </a:endParaRPr>
                    </a:p>
                  </a:txBody>
                  <a:tcPr marL="10605" marR="10605" marT="10605" marB="10605" anchor="ctr">
                    <a:lnL>
                      <a:noFill/>
                    </a:lnL>
                    <a:lnR>
                      <a:noFill/>
                    </a:lnR>
                    <a:lnT>
                      <a:noFill/>
                    </a:lnT>
                    <a:lnB>
                      <a:noFill/>
                    </a:lnB>
                    <a:solidFill>
                      <a:srgbClr val="FFFFFF"/>
                    </a:solidFill>
                  </a:tcPr>
                </a:tc>
              </a:tr>
              <a:tr h="106054">
                <a:tc>
                  <a:txBody>
                    <a:bodyPr/>
                    <a:lstStyle/>
                    <a:p>
                      <a:pPr algn="ctr">
                        <a:spcAft>
                          <a:spcPts val="0"/>
                        </a:spcAft>
                      </a:pPr>
                      <a:r>
                        <a:rPr lang="es-ES" sz="1100" b="1">
                          <a:solidFill>
                            <a:srgbClr val="FFFFFF"/>
                          </a:solidFill>
                          <a:latin typeface="Arial Narrow"/>
                          <a:ea typeface="Times New Roman"/>
                          <a:cs typeface="Arial"/>
                        </a:rPr>
                        <a:t>0040</a:t>
                      </a:r>
                      <a:endParaRPr lang="es-MX" sz="1100">
                        <a:latin typeface="Times New Roman"/>
                        <a:ea typeface="Times New Roman"/>
                        <a:cs typeface="Times New Roman"/>
                      </a:endParaRPr>
                    </a:p>
                  </a:txBody>
                  <a:tcPr marL="10605" marR="10605" marT="10605" marB="1060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¿TE SIENTES VACÍO Y NO SABES POR QUÉ?</a:t>
                      </a:r>
                      <a:endParaRPr lang="es-MX" sz="1100" dirty="0">
                        <a:latin typeface="Times New Roman"/>
                        <a:ea typeface="Times New Roman"/>
                        <a:cs typeface="Times New Roman"/>
                      </a:endParaRPr>
                    </a:p>
                  </a:txBody>
                  <a:tcPr marL="10605" marR="10605" marT="10605" marB="10605" anchor="ctr">
                    <a:lnL>
                      <a:noFill/>
                    </a:lnL>
                    <a:lnR>
                      <a:noFill/>
                    </a:lnR>
                    <a:lnT>
                      <a:noFill/>
                    </a:lnT>
                    <a:lnB>
                      <a:noFill/>
                    </a:lnB>
                    <a:solidFill>
                      <a:schemeClr val="accent5">
                        <a:lumMod val="50000"/>
                      </a:schemeClr>
                    </a:solidFill>
                  </a:tcPr>
                </a:tc>
              </a:tr>
              <a:tr h="360585">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0605" marR="10605" marT="10605" marB="10605"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“Me siento muy saludable”, “terminé mi carrera”, “me ascendieron de puesto”, “tuvimos mucho éxito”. Todas ellas son expresiones que denotan alegría y satisfacción, pero… ¿siguen sintiendo aún un gran vacío interior, y no saben por qué?</a:t>
                      </a:r>
                      <a:endParaRPr lang="es-MX" sz="1100" dirty="0">
                        <a:latin typeface="Times New Roman"/>
                        <a:ea typeface="Times New Roman"/>
                        <a:cs typeface="Times New Roman"/>
                      </a:endParaRPr>
                    </a:p>
                  </a:txBody>
                  <a:tcPr marL="10605" marR="10605" marT="10605" marB="10605" anchor="ctr">
                    <a:lnL>
                      <a:noFill/>
                    </a:lnL>
                    <a:lnR>
                      <a:noFill/>
                    </a:lnR>
                    <a:lnT>
                      <a:noFill/>
                    </a:lnT>
                    <a:lnB>
                      <a:noFill/>
                    </a:lnB>
                    <a:solidFill>
                      <a:srgbClr val="FFFFFF"/>
                    </a:solidFill>
                  </a:tcPr>
                </a:tc>
              </a:tr>
              <a:tr h="106054">
                <a:tc>
                  <a:txBody>
                    <a:bodyPr/>
                    <a:lstStyle/>
                    <a:p>
                      <a:pPr algn="ctr">
                        <a:spcAft>
                          <a:spcPts val="0"/>
                        </a:spcAft>
                      </a:pPr>
                      <a:r>
                        <a:rPr lang="es-ES" sz="1100" b="1">
                          <a:solidFill>
                            <a:srgbClr val="FFFFFF"/>
                          </a:solidFill>
                          <a:latin typeface="Arial Narrow"/>
                          <a:ea typeface="Times New Roman"/>
                          <a:cs typeface="Arial"/>
                        </a:rPr>
                        <a:t>0041</a:t>
                      </a:r>
                      <a:endParaRPr lang="es-MX" sz="1100">
                        <a:latin typeface="Times New Roman"/>
                        <a:ea typeface="Times New Roman"/>
                        <a:cs typeface="Times New Roman"/>
                      </a:endParaRPr>
                    </a:p>
                  </a:txBody>
                  <a:tcPr marL="10605" marR="10605" marT="10605" marB="10605"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TRES MONTAÑAS A MOVER</a:t>
                      </a:r>
                      <a:endParaRPr lang="es-MX" sz="1100" dirty="0">
                        <a:latin typeface="Times New Roman"/>
                        <a:ea typeface="Times New Roman"/>
                        <a:cs typeface="Times New Roman"/>
                      </a:endParaRPr>
                    </a:p>
                  </a:txBody>
                  <a:tcPr marL="10605" marR="10605" marT="10605" marB="10605" anchor="ctr">
                    <a:lnL>
                      <a:noFill/>
                    </a:lnL>
                    <a:lnR>
                      <a:noFill/>
                    </a:lnR>
                    <a:lnT>
                      <a:noFill/>
                    </a:lnT>
                    <a:lnB>
                      <a:noFill/>
                    </a:lnB>
                    <a:solidFill>
                      <a:schemeClr val="accent5">
                        <a:lumMod val="50000"/>
                      </a:schemeClr>
                    </a:solidFill>
                  </a:tcPr>
                </a:tc>
              </a:tr>
              <a:tr h="530271">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10605" marR="10605" marT="10605" marB="10605"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Tres montañas debemos mover en nuestras propias vidas que nos impiden la felicidad verdadera y nuestro desarrollo ya sea en la familia o como individuos en nuestro trabajo y en la misma sociedad. Esas montañas son: la depresión, la pérdida de autoestima o de dignidad propia, y finalmente la pérdida de esperanza. </a:t>
                      </a:r>
                      <a:endParaRPr lang="es-MX" sz="1100" dirty="0">
                        <a:latin typeface="Times New Roman"/>
                        <a:ea typeface="Times New Roman"/>
                        <a:cs typeface="Times New Roman"/>
                      </a:endParaRPr>
                    </a:p>
                  </a:txBody>
                  <a:tcPr marL="10605" marR="10605" marT="10605" marB="10605" anchor="ctr">
                    <a:lnL>
                      <a:noFill/>
                    </a:lnL>
                    <a:lnR>
                      <a:noFill/>
                    </a:lnR>
                    <a:lnT>
                      <a:noFill/>
                    </a:lnT>
                    <a:lnB>
                      <a:noFill/>
                    </a:lnB>
                    <a:solidFill>
                      <a:srgbClr val="FFFFFF"/>
                    </a:solidFill>
                  </a:tcPr>
                </a:tc>
              </a:tr>
            </a:tbl>
          </a:graphicData>
        </a:graphic>
      </p:graphicFrame>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144586" y="1497507"/>
          <a:ext cx="7634288" cy="4853920"/>
        </p:xfrm>
        <a:graphic>
          <a:graphicData uri="http://schemas.openxmlformats.org/drawingml/2006/table">
            <a:tbl>
              <a:tblPr/>
              <a:tblGrid>
                <a:gridCol w="641332"/>
                <a:gridCol w="6992956"/>
              </a:tblGrid>
              <a:tr h="137600">
                <a:tc>
                  <a:txBody>
                    <a:bodyPr/>
                    <a:lstStyle/>
                    <a:p>
                      <a:pPr algn="ctr">
                        <a:spcAft>
                          <a:spcPts val="0"/>
                        </a:spcAft>
                      </a:pPr>
                      <a:r>
                        <a:rPr lang="es-ES" sz="1100" b="1" dirty="0">
                          <a:solidFill>
                            <a:srgbClr val="FFFFFF"/>
                          </a:solidFill>
                          <a:latin typeface="Arial Narrow"/>
                          <a:ea typeface="Times New Roman"/>
                          <a:cs typeface="Arial"/>
                        </a:rPr>
                        <a:t>0042</a:t>
                      </a:r>
                      <a:endParaRPr lang="es-MX" sz="1100" dirty="0">
                        <a:latin typeface="Times New Roman"/>
                        <a:ea typeface="Times New Roman"/>
                        <a:cs typeface="Times New Roman"/>
                      </a:endParaRPr>
                    </a:p>
                  </a:txBody>
                  <a:tcPr marL="8000" marR="8000" marT="8000" marB="8000"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TRIUNFANDO SOBRE LAS DIFICULTADES I: "¿De dónde provienen las dificultades?"</a:t>
                      </a:r>
                      <a:endParaRPr lang="es-MX" sz="1100" dirty="0">
                        <a:latin typeface="Times New Roman"/>
                        <a:ea typeface="Times New Roman"/>
                        <a:cs typeface="Times New Roman"/>
                      </a:endParaRPr>
                    </a:p>
                  </a:txBody>
                  <a:tcPr marL="8000" marR="8000" marT="8000" marB="8000" anchor="ctr">
                    <a:lnL>
                      <a:noFill/>
                    </a:lnL>
                    <a:lnR>
                      <a:noFill/>
                    </a:lnR>
                    <a:lnT>
                      <a:noFill/>
                    </a:lnT>
                    <a:lnB>
                      <a:noFill/>
                    </a:lnB>
                    <a:solidFill>
                      <a:schemeClr val="accent5">
                        <a:lumMod val="50000"/>
                      </a:schemeClr>
                    </a:solidFill>
                  </a:tcPr>
                </a:tc>
              </a:tr>
              <a:tr h="528000">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8000" marR="8000" marT="8000" marB="8000"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¿Por qué sufrimos? ¿Por qué hay dificultades para el ser humano? ¿Por qué existe el dolor? No sabemos cómo ni por qué razón viene el dolor a nuestras vidas, sin embargo no debemos caer en desánimos incontrolables. Aprendamos a buscar consejo y encontrar en cada prueba y dificultad el lado positivo y el beneficio para nuestras vidas. Hoy conoceremos las formas prácticas de sobrellevar pacientemente los retos presentes y futuros. </a:t>
                      </a:r>
                      <a:endParaRPr lang="es-MX" sz="1100" dirty="0">
                        <a:latin typeface="Times New Roman"/>
                        <a:ea typeface="Times New Roman"/>
                        <a:cs typeface="Times New Roman"/>
                      </a:endParaRPr>
                    </a:p>
                  </a:txBody>
                  <a:tcPr marL="8000" marR="8000" marT="8000" marB="8000" anchor="ctr">
                    <a:lnL>
                      <a:noFill/>
                    </a:lnL>
                    <a:lnR>
                      <a:noFill/>
                    </a:lnR>
                    <a:lnT>
                      <a:noFill/>
                    </a:lnT>
                    <a:lnB>
                      <a:noFill/>
                    </a:lnB>
                    <a:solidFill>
                      <a:srgbClr val="FFFFFF"/>
                    </a:solidFill>
                  </a:tcPr>
                </a:tc>
              </a:tr>
              <a:tr h="137600">
                <a:tc>
                  <a:txBody>
                    <a:bodyPr/>
                    <a:lstStyle/>
                    <a:p>
                      <a:pPr algn="ctr">
                        <a:spcAft>
                          <a:spcPts val="0"/>
                        </a:spcAft>
                      </a:pPr>
                      <a:r>
                        <a:rPr lang="es-ES" sz="1100" b="1">
                          <a:solidFill>
                            <a:srgbClr val="FFFFFF"/>
                          </a:solidFill>
                          <a:latin typeface="Arial Narrow"/>
                          <a:ea typeface="Times New Roman"/>
                          <a:cs typeface="Arial"/>
                        </a:rPr>
                        <a:t>0043</a:t>
                      </a:r>
                      <a:endParaRPr lang="es-MX" sz="1100">
                        <a:latin typeface="Times New Roman"/>
                        <a:ea typeface="Times New Roman"/>
                        <a:cs typeface="Times New Roman"/>
                      </a:endParaRPr>
                    </a:p>
                  </a:txBody>
                  <a:tcPr marL="8000" marR="8000" marT="8000" marB="8000"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TRIUNFANDO SOBRE LAS DIFICULTADES II: "Venciendo los obstáculos"</a:t>
                      </a:r>
                      <a:endParaRPr lang="es-MX" sz="1100" dirty="0">
                        <a:latin typeface="Times New Roman"/>
                        <a:ea typeface="Times New Roman"/>
                        <a:cs typeface="Times New Roman"/>
                      </a:endParaRPr>
                    </a:p>
                  </a:txBody>
                  <a:tcPr marL="8000" marR="8000" marT="8000" marB="8000" anchor="ctr">
                    <a:lnL>
                      <a:noFill/>
                    </a:lnL>
                    <a:lnR>
                      <a:noFill/>
                    </a:lnR>
                    <a:lnT>
                      <a:noFill/>
                    </a:lnT>
                    <a:lnB>
                      <a:noFill/>
                    </a:lnB>
                    <a:solidFill>
                      <a:schemeClr val="accent5">
                        <a:lumMod val="50000"/>
                      </a:schemeClr>
                    </a:solidFill>
                  </a:tcPr>
                </a:tc>
              </a:tr>
              <a:tr h="592000">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8000" marR="8000" marT="8000" marB="8000"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Los seres humanos pasamos por situaciones en la vida que pueden representarnos dolor, sufrimiento, desesperación, miedo o desánimo… En esos momentos sentimos que nuestras rodillas flaquean, nuestras fuerzas se acaban y el problema se hace aún más grande. Sin embargo, es posible hacer frente a cada dificultad, y mucho dependerá de la actitud en que respondamos a los problemas. Hoy el Dr. </a:t>
                      </a:r>
                      <a:r>
                        <a:rPr lang="es-ES" sz="1100" dirty="0" err="1">
                          <a:solidFill>
                            <a:srgbClr val="000000"/>
                          </a:solidFill>
                          <a:latin typeface="Arial Narrow"/>
                          <a:ea typeface="Times New Roman"/>
                          <a:cs typeface="Arial"/>
                        </a:rPr>
                        <a:t>Canavati</a:t>
                      </a:r>
                      <a:r>
                        <a:rPr lang="es-ES" sz="1100" dirty="0">
                          <a:solidFill>
                            <a:srgbClr val="000000"/>
                          </a:solidFill>
                          <a:latin typeface="Arial Narrow"/>
                          <a:ea typeface="Times New Roman"/>
                          <a:cs typeface="Arial"/>
                        </a:rPr>
                        <a:t> nos mostrará de manera muy práctica la actitud correcta que debemos mantener para seguir adelante y sobrellevar las penas con una esperanza firme. </a:t>
                      </a:r>
                      <a:endParaRPr lang="es-MX" sz="1100" dirty="0">
                        <a:latin typeface="Times New Roman"/>
                        <a:ea typeface="Times New Roman"/>
                        <a:cs typeface="Times New Roman"/>
                      </a:endParaRPr>
                    </a:p>
                  </a:txBody>
                  <a:tcPr marL="8000" marR="8000" marT="8000" marB="8000" anchor="ctr">
                    <a:lnL>
                      <a:noFill/>
                    </a:lnL>
                    <a:lnR>
                      <a:noFill/>
                    </a:lnR>
                    <a:lnT>
                      <a:noFill/>
                    </a:lnT>
                    <a:lnB>
                      <a:noFill/>
                    </a:lnB>
                    <a:solidFill>
                      <a:srgbClr val="FFFFFF"/>
                    </a:solidFill>
                  </a:tcPr>
                </a:tc>
              </a:tr>
              <a:tr h="137600">
                <a:tc>
                  <a:txBody>
                    <a:bodyPr/>
                    <a:lstStyle/>
                    <a:p>
                      <a:pPr algn="ctr">
                        <a:spcAft>
                          <a:spcPts val="0"/>
                        </a:spcAft>
                      </a:pPr>
                      <a:r>
                        <a:rPr lang="es-ES" sz="1100" b="1">
                          <a:solidFill>
                            <a:srgbClr val="FFFFFF"/>
                          </a:solidFill>
                          <a:latin typeface="Arial Narrow"/>
                          <a:ea typeface="Times New Roman"/>
                          <a:cs typeface="Arial"/>
                        </a:rPr>
                        <a:t>0044</a:t>
                      </a:r>
                      <a:endParaRPr lang="es-MX" sz="1100">
                        <a:latin typeface="Times New Roman"/>
                        <a:ea typeface="Times New Roman"/>
                        <a:cs typeface="Times New Roman"/>
                      </a:endParaRPr>
                    </a:p>
                  </a:txBody>
                  <a:tcPr marL="8000" marR="8000" marT="8000" marB="8000"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TRIUNFANDO SOBRE LAS DIFICULTADES III: "Venciendo los estados de ánimo negativos"</a:t>
                      </a:r>
                      <a:endParaRPr lang="es-MX" sz="1100" dirty="0">
                        <a:latin typeface="Times New Roman"/>
                        <a:ea typeface="Times New Roman"/>
                        <a:cs typeface="Times New Roman"/>
                      </a:endParaRPr>
                    </a:p>
                  </a:txBody>
                  <a:tcPr marL="8000" marR="8000" marT="8000" marB="8000" anchor="ctr">
                    <a:lnL>
                      <a:noFill/>
                    </a:lnL>
                    <a:lnR>
                      <a:noFill/>
                    </a:lnR>
                    <a:lnT>
                      <a:noFill/>
                    </a:lnT>
                    <a:lnB>
                      <a:noFill/>
                    </a:lnB>
                    <a:solidFill>
                      <a:schemeClr val="accent5">
                        <a:lumMod val="50000"/>
                      </a:schemeClr>
                    </a:solidFill>
                  </a:tcPr>
                </a:tc>
              </a:tr>
              <a:tr h="592000">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8000" marR="8000" marT="8000" marB="8000"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Los seres humanos pasamos por situaciones en la vida que pueden representarnos dolor, sufrimiento, desesperación, miedo o desánimo… En esos momentos sentimos que nuestras rodillas flaquean, nuestras fuerzas se acaban y el problema se hace aún más grande. Sin embargo, es posible hacer frente a cada dificultad, y mucho dependerá de la actitud en que respondamos a los problemas. Hoy el Dr. </a:t>
                      </a:r>
                      <a:r>
                        <a:rPr lang="es-ES" sz="1100" dirty="0" err="1">
                          <a:solidFill>
                            <a:srgbClr val="000000"/>
                          </a:solidFill>
                          <a:latin typeface="Arial Narrow"/>
                          <a:ea typeface="Times New Roman"/>
                          <a:cs typeface="Arial"/>
                        </a:rPr>
                        <a:t>Canavati</a:t>
                      </a:r>
                      <a:r>
                        <a:rPr lang="es-ES" sz="1100" dirty="0">
                          <a:solidFill>
                            <a:srgbClr val="000000"/>
                          </a:solidFill>
                          <a:latin typeface="Arial Narrow"/>
                          <a:ea typeface="Times New Roman"/>
                          <a:cs typeface="Arial"/>
                        </a:rPr>
                        <a:t> nos mostrará de manera muy práctica la actitud correcta que debemos mantener para seguir adelante y sobrellevar las penas con una esperanza firme. </a:t>
                      </a:r>
                      <a:endParaRPr lang="es-MX" sz="1100" dirty="0">
                        <a:latin typeface="Times New Roman"/>
                        <a:ea typeface="Times New Roman"/>
                        <a:cs typeface="Times New Roman"/>
                      </a:endParaRPr>
                    </a:p>
                  </a:txBody>
                  <a:tcPr marL="8000" marR="8000" marT="8000" marB="8000" anchor="ctr">
                    <a:lnL>
                      <a:noFill/>
                    </a:lnL>
                    <a:lnR>
                      <a:noFill/>
                    </a:lnR>
                    <a:lnT>
                      <a:noFill/>
                    </a:lnT>
                    <a:lnB>
                      <a:noFill/>
                    </a:lnB>
                    <a:solidFill>
                      <a:srgbClr val="FFFFFF"/>
                    </a:solidFill>
                  </a:tcPr>
                </a:tc>
              </a:tr>
              <a:tr h="80000">
                <a:tc>
                  <a:txBody>
                    <a:bodyPr/>
                    <a:lstStyle/>
                    <a:p>
                      <a:pPr algn="ctr">
                        <a:spcAft>
                          <a:spcPts val="0"/>
                        </a:spcAft>
                      </a:pPr>
                      <a:r>
                        <a:rPr lang="es-ES" sz="1100" b="1">
                          <a:solidFill>
                            <a:srgbClr val="FFFFFF"/>
                          </a:solidFill>
                          <a:latin typeface="Arial Narrow"/>
                          <a:ea typeface="Times New Roman"/>
                          <a:cs typeface="Arial"/>
                        </a:rPr>
                        <a:t>0045</a:t>
                      </a:r>
                      <a:endParaRPr lang="es-MX" sz="1100">
                        <a:latin typeface="Times New Roman"/>
                        <a:ea typeface="Times New Roman"/>
                        <a:cs typeface="Times New Roman"/>
                      </a:endParaRPr>
                    </a:p>
                  </a:txBody>
                  <a:tcPr marL="8000" marR="8000" marT="8000" marB="8000"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TODO COMIENZA EN CASA I</a:t>
                      </a:r>
                      <a:endParaRPr lang="es-MX" sz="1100" dirty="0">
                        <a:latin typeface="Times New Roman"/>
                        <a:ea typeface="Times New Roman"/>
                        <a:cs typeface="Times New Roman"/>
                      </a:endParaRPr>
                    </a:p>
                  </a:txBody>
                  <a:tcPr marL="8000" marR="8000" marT="8000" marB="8000" anchor="ctr">
                    <a:lnL>
                      <a:noFill/>
                    </a:lnL>
                    <a:lnR>
                      <a:noFill/>
                    </a:lnR>
                    <a:lnT>
                      <a:noFill/>
                    </a:lnT>
                    <a:lnB>
                      <a:noFill/>
                    </a:lnB>
                    <a:solidFill>
                      <a:schemeClr val="accent5">
                        <a:lumMod val="50000"/>
                      </a:schemeClr>
                    </a:solidFill>
                  </a:tcPr>
                </a:tc>
              </a:tr>
              <a:tr h="656000">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8000" marR="8000" marT="8000" marB="8000"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¿Se ha preguntado alguna vez a qué se debe tanta violencia, corrupción, injusticia e inmoralidad en nuestra sociedad? ¿Por qué la delincuencia, la deserción escolar, la homosexualidad y embarazos no deseados en los jóvenes? No es en las calles, ni en las discotecas donde inician estas catástrofes, sino en el seno familiar. Escuche este interesante programa donde se exponen estadísticas serias y las opiniones de expertos en diferentes áreas como criminólogos, psiquiatras, consejeros familiares, educadores, sociólogos, etc. Todos ellos coinciden en que ¡todo comienza en casa! </a:t>
                      </a:r>
                      <a:endParaRPr lang="es-MX" sz="1100" dirty="0">
                        <a:latin typeface="Times New Roman"/>
                        <a:ea typeface="Times New Roman"/>
                        <a:cs typeface="Times New Roman"/>
                      </a:endParaRPr>
                    </a:p>
                  </a:txBody>
                  <a:tcPr marL="8000" marR="8000" marT="8000" marB="8000" anchor="ctr">
                    <a:lnL>
                      <a:noFill/>
                    </a:lnL>
                    <a:lnR>
                      <a:noFill/>
                    </a:lnR>
                    <a:lnT>
                      <a:noFill/>
                    </a:lnT>
                    <a:lnB>
                      <a:noFill/>
                    </a:lnB>
                    <a:solidFill>
                      <a:srgbClr val="FFFFFF"/>
                    </a:solidFill>
                  </a:tcPr>
                </a:tc>
              </a:tr>
              <a:tr h="137600">
                <a:tc>
                  <a:txBody>
                    <a:bodyPr/>
                    <a:lstStyle/>
                    <a:p>
                      <a:pPr algn="ctr">
                        <a:spcAft>
                          <a:spcPts val="0"/>
                        </a:spcAft>
                      </a:pPr>
                      <a:r>
                        <a:rPr lang="es-ES" sz="1100" b="1">
                          <a:solidFill>
                            <a:srgbClr val="FFFFFF"/>
                          </a:solidFill>
                          <a:latin typeface="Arial Narrow"/>
                          <a:ea typeface="Times New Roman"/>
                          <a:cs typeface="Arial"/>
                        </a:rPr>
                        <a:t>0046</a:t>
                      </a:r>
                      <a:endParaRPr lang="es-MX" sz="1100">
                        <a:latin typeface="Times New Roman"/>
                        <a:ea typeface="Times New Roman"/>
                        <a:cs typeface="Times New Roman"/>
                      </a:endParaRPr>
                    </a:p>
                  </a:txBody>
                  <a:tcPr marL="8000" marR="8000" marT="8000" marB="8000"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TODO COMIENZA EN CASA II: "La corrupción de nuestros hijos comienza en casa"</a:t>
                      </a:r>
                      <a:endParaRPr lang="es-MX" sz="1100" dirty="0">
                        <a:latin typeface="Times New Roman"/>
                        <a:ea typeface="Times New Roman"/>
                        <a:cs typeface="Times New Roman"/>
                      </a:endParaRPr>
                    </a:p>
                  </a:txBody>
                  <a:tcPr marL="8000" marR="8000" marT="8000" marB="8000" anchor="ctr">
                    <a:lnL>
                      <a:noFill/>
                    </a:lnL>
                    <a:lnR>
                      <a:noFill/>
                    </a:lnR>
                    <a:lnT>
                      <a:noFill/>
                    </a:lnT>
                    <a:lnB>
                      <a:noFill/>
                    </a:lnB>
                    <a:solidFill>
                      <a:schemeClr val="accent5">
                        <a:lumMod val="50000"/>
                      </a:schemeClr>
                    </a:solidFill>
                  </a:tcPr>
                </a:tc>
              </a:tr>
              <a:tr h="528000">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8000" marR="8000" marT="8000" marB="8000" anchor="ctr">
                    <a:lnL>
                      <a:noFill/>
                    </a:lnL>
                    <a:lnR>
                      <a:noFill/>
                    </a:lnR>
                    <a:lnT>
                      <a:noFill/>
                    </a:lnT>
                    <a:lnB>
                      <a:noFill/>
                    </a:lnB>
                    <a:solidFill>
                      <a:srgbClr val="FFFFFF"/>
                    </a:solidFill>
                  </a:tcPr>
                </a:tc>
                <a:tc>
                  <a:txBody>
                    <a:bodyPr/>
                    <a:lstStyle/>
                    <a:p>
                      <a:pPr algn="just">
                        <a:spcAft>
                          <a:spcPts val="0"/>
                        </a:spcAft>
                      </a:pPr>
                      <a:r>
                        <a:rPr lang="es-ES" sz="1100" dirty="0" smtClean="0">
                          <a:solidFill>
                            <a:srgbClr val="000000"/>
                          </a:solidFill>
                          <a:latin typeface="Arial Narrow"/>
                          <a:ea typeface="Times New Roman"/>
                          <a:cs typeface="Arial"/>
                        </a:rPr>
                        <a:t>Hoy en día el incremento de la delincuencia, la deserción escolar y la inmoralidad sexual en adolescentes y jóvenes, son situaciones alarmantes. ¿Dónde se generan las conductas antisociales de nuestros jóvenes? ¿Dónde se genera la promiscuidad y la rebeldía? No es en las calles, ni en las discotecas… es en el seno familiar. Escuche este interesante programa donde se exponen estadísticas serias y las opiniones de expertos en este tema. </a:t>
                      </a:r>
                      <a:endParaRPr lang="es-MX" sz="1100" dirty="0">
                        <a:latin typeface="Times New Roman"/>
                        <a:ea typeface="Times New Roman"/>
                        <a:cs typeface="Times New Roman"/>
                      </a:endParaRPr>
                    </a:p>
                  </a:txBody>
                  <a:tcPr marL="8000" marR="8000" marT="8000" marB="8000" anchor="ctr">
                    <a:lnL>
                      <a:noFill/>
                    </a:lnL>
                    <a:lnR>
                      <a:noFill/>
                    </a:lnR>
                    <a:lnT>
                      <a:noFill/>
                    </a:lnT>
                    <a:lnB>
                      <a:noFill/>
                    </a:lnB>
                    <a:solidFill>
                      <a:srgbClr val="FFFFFF"/>
                    </a:solidFill>
                  </a:tcPr>
                </a:tc>
              </a:tr>
            </a:tbl>
          </a:graphicData>
        </a:graphic>
      </p:graphicFrame>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144587" y="1503229"/>
          <a:ext cx="7634288" cy="5117924"/>
        </p:xfrm>
        <a:graphic>
          <a:graphicData uri="http://schemas.openxmlformats.org/drawingml/2006/table">
            <a:tbl>
              <a:tblPr/>
              <a:tblGrid>
                <a:gridCol w="641331"/>
                <a:gridCol w="6992957"/>
              </a:tblGrid>
              <a:tr h="155473">
                <a:tc>
                  <a:txBody>
                    <a:bodyPr/>
                    <a:lstStyle/>
                    <a:p>
                      <a:pPr algn="ctr">
                        <a:spcAft>
                          <a:spcPts val="0"/>
                        </a:spcAft>
                      </a:pPr>
                      <a:r>
                        <a:rPr lang="es-ES" sz="1100" b="1" dirty="0">
                          <a:solidFill>
                            <a:srgbClr val="FFFFFF"/>
                          </a:solidFill>
                          <a:latin typeface="Arial Narrow"/>
                          <a:ea typeface="Times New Roman"/>
                          <a:cs typeface="Arial"/>
                        </a:rPr>
                        <a:t>0047</a:t>
                      </a:r>
                      <a:endParaRPr lang="es-MX" sz="1100" dirty="0">
                        <a:latin typeface="Times New Roman"/>
                        <a:ea typeface="Times New Roman"/>
                        <a:cs typeface="Times New Roman"/>
                      </a:endParaRPr>
                    </a:p>
                  </a:txBody>
                  <a:tcPr marL="9039" marR="9039" marT="9039" marB="9039"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CÓMO CRIAR CAMPEONES : "Educando e instruyendo a nuestros hijos"</a:t>
                      </a:r>
                      <a:endParaRPr lang="es-MX" sz="1100" dirty="0">
                        <a:latin typeface="Times New Roman"/>
                        <a:ea typeface="Times New Roman"/>
                        <a:cs typeface="Times New Roman"/>
                      </a:endParaRPr>
                    </a:p>
                  </a:txBody>
                  <a:tcPr marL="9039" marR="9039" marT="9039" marB="9039" anchor="ctr">
                    <a:lnL>
                      <a:noFill/>
                    </a:lnL>
                    <a:lnR>
                      <a:noFill/>
                    </a:lnR>
                    <a:lnT>
                      <a:noFill/>
                    </a:lnT>
                    <a:lnB>
                      <a:noFill/>
                    </a:lnB>
                    <a:solidFill>
                      <a:schemeClr val="accent5">
                        <a:lumMod val="50000"/>
                      </a:schemeClr>
                    </a:solidFill>
                  </a:tcPr>
                </a:tc>
              </a:tr>
              <a:tr h="451957">
                <a:tc>
                  <a:txBody>
                    <a:bodyPr/>
                    <a:lstStyle/>
                    <a:p>
                      <a:pPr algn="just">
                        <a:spcAft>
                          <a:spcPts val="0"/>
                        </a:spcAft>
                      </a:pPr>
                      <a:r>
                        <a:rPr lang="es-ES" sz="1100" dirty="0">
                          <a:latin typeface="Arial Narrow"/>
                          <a:ea typeface="Times New Roman"/>
                          <a:cs typeface="Arial"/>
                        </a:rPr>
                        <a:t> </a:t>
                      </a:r>
                      <a:endParaRPr lang="es-MX" sz="1100" dirty="0">
                        <a:latin typeface="Times New Roman"/>
                        <a:ea typeface="Times New Roman"/>
                        <a:cs typeface="Times New Roman"/>
                      </a:endParaRPr>
                    </a:p>
                  </a:txBody>
                  <a:tcPr marL="9039" marR="9039" marT="9039" marB="9039"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"¿Cómo educo a mi hijo para que no sea arrastrado por la presión de la sociedad?" Esta es la pregunta más común que recibimos y este mensaje es la respuesta a esos padres que anhelan ver a sus hijos vencer los obstáculos de la violencia, vicio, inmoralidad. Escuche este programa que nos guía como padres para formar hijos campeones en la vida. </a:t>
                      </a:r>
                      <a:endParaRPr lang="es-MX" sz="1100" dirty="0">
                        <a:latin typeface="Times New Roman"/>
                        <a:ea typeface="Times New Roman"/>
                        <a:cs typeface="Times New Roman"/>
                      </a:endParaRPr>
                    </a:p>
                  </a:txBody>
                  <a:tcPr marL="9039" marR="9039" marT="9039" marB="9039" anchor="ctr">
                    <a:lnL>
                      <a:noFill/>
                    </a:lnL>
                    <a:lnR>
                      <a:noFill/>
                    </a:lnR>
                    <a:lnT>
                      <a:noFill/>
                    </a:lnT>
                    <a:lnB>
                      <a:noFill/>
                    </a:lnB>
                    <a:solidFill>
                      <a:srgbClr val="FFFFFF"/>
                    </a:solidFill>
                  </a:tcPr>
                </a:tc>
              </a:tr>
              <a:tr h="155473">
                <a:tc>
                  <a:txBody>
                    <a:bodyPr/>
                    <a:lstStyle/>
                    <a:p>
                      <a:pPr algn="ctr">
                        <a:spcAft>
                          <a:spcPts val="0"/>
                        </a:spcAft>
                      </a:pPr>
                      <a:r>
                        <a:rPr lang="es-ES" sz="1100" b="1">
                          <a:solidFill>
                            <a:srgbClr val="FFFFFF"/>
                          </a:solidFill>
                          <a:latin typeface="Arial Narrow"/>
                          <a:ea typeface="Times New Roman"/>
                          <a:cs typeface="Arial"/>
                        </a:rPr>
                        <a:t>0048</a:t>
                      </a:r>
                      <a:endParaRPr lang="es-MX" sz="1100">
                        <a:latin typeface="Times New Roman"/>
                        <a:ea typeface="Times New Roman"/>
                        <a:cs typeface="Times New Roman"/>
                      </a:endParaRPr>
                    </a:p>
                  </a:txBody>
                  <a:tcPr marL="9039" marR="9039" marT="9039" marB="9039"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CÓMO CRIAR CAMPEONES II: "Lo más importante para nuestros hijos"</a:t>
                      </a:r>
                      <a:endParaRPr lang="es-MX" sz="1100" dirty="0">
                        <a:latin typeface="Times New Roman"/>
                        <a:ea typeface="Times New Roman"/>
                        <a:cs typeface="Times New Roman"/>
                      </a:endParaRPr>
                    </a:p>
                  </a:txBody>
                  <a:tcPr marL="9039" marR="9039" marT="9039" marB="9039" anchor="ctr">
                    <a:lnL>
                      <a:noFill/>
                    </a:lnL>
                    <a:lnR>
                      <a:noFill/>
                    </a:lnR>
                    <a:lnT>
                      <a:noFill/>
                    </a:lnT>
                    <a:lnB>
                      <a:noFill/>
                    </a:lnB>
                    <a:solidFill>
                      <a:schemeClr val="accent5">
                        <a:lumMod val="50000"/>
                      </a:schemeClr>
                    </a:solidFill>
                  </a:tcPr>
                </a:tc>
              </a:tr>
              <a:tr h="307331">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9039" marR="9039" marT="9039" marB="9039"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En esta serie educativa podremos comprender que grandes son las luchas y los obstáculos que enfrentan nuestros jóvenes para triunfar en la vida. Aprenderemos cual es la actitud que deben de tener los padres para que sus hijos sean campeones. </a:t>
                      </a:r>
                      <a:endParaRPr lang="es-MX" sz="1100" dirty="0">
                        <a:latin typeface="Times New Roman"/>
                        <a:ea typeface="Times New Roman"/>
                        <a:cs typeface="Times New Roman"/>
                      </a:endParaRPr>
                    </a:p>
                  </a:txBody>
                  <a:tcPr marL="9039" marR="9039" marT="9039" marB="9039" anchor="ctr">
                    <a:lnL>
                      <a:noFill/>
                    </a:lnL>
                    <a:lnR>
                      <a:noFill/>
                    </a:lnR>
                    <a:lnT>
                      <a:noFill/>
                    </a:lnT>
                    <a:lnB>
                      <a:noFill/>
                    </a:lnB>
                    <a:solidFill>
                      <a:srgbClr val="FFFFFF"/>
                    </a:solidFill>
                  </a:tcPr>
                </a:tc>
              </a:tr>
              <a:tr h="155473">
                <a:tc>
                  <a:txBody>
                    <a:bodyPr/>
                    <a:lstStyle/>
                    <a:p>
                      <a:pPr algn="ctr">
                        <a:spcAft>
                          <a:spcPts val="0"/>
                        </a:spcAft>
                      </a:pPr>
                      <a:r>
                        <a:rPr lang="es-ES" sz="1100" b="1">
                          <a:solidFill>
                            <a:srgbClr val="FFFFFF"/>
                          </a:solidFill>
                          <a:latin typeface="Arial Narrow"/>
                          <a:ea typeface="Times New Roman"/>
                          <a:cs typeface="Arial"/>
                        </a:rPr>
                        <a:t>0049</a:t>
                      </a:r>
                      <a:endParaRPr lang="es-MX" sz="1100">
                        <a:latin typeface="Times New Roman"/>
                        <a:ea typeface="Times New Roman"/>
                        <a:cs typeface="Times New Roman"/>
                      </a:endParaRPr>
                    </a:p>
                  </a:txBody>
                  <a:tcPr marL="9039" marR="9039" marT="9039" marB="9039"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CÓMO CRIAR CAMPEONES III: "Librándolos de las presiones que más los afectan"</a:t>
                      </a:r>
                      <a:endParaRPr lang="es-MX" sz="1100" dirty="0">
                        <a:latin typeface="Times New Roman"/>
                        <a:ea typeface="Times New Roman"/>
                        <a:cs typeface="Times New Roman"/>
                      </a:endParaRPr>
                    </a:p>
                  </a:txBody>
                  <a:tcPr marL="9039" marR="9039" marT="9039" marB="9039" anchor="ctr">
                    <a:lnL>
                      <a:noFill/>
                    </a:lnL>
                    <a:lnR>
                      <a:noFill/>
                    </a:lnR>
                    <a:lnT>
                      <a:noFill/>
                    </a:lnT>
                    <a:lnB>
                      <a:noFill/>
                    </a:lnB>
                    <a:solidFill>
                      <a:schemeClr val="accent5">
                        <a:lumMod val="50000"/>
                      </a:schemeClr>
                    </a:solidFill>
                  </a:tcPr>
                </a:tc>
              </a:tr>
              <a:tr h="379644">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9039" marR="9039" marT="9039" marB="9039"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En esta valiosa serie comprenderemos las bases internas que requieren nuestros hijos para que puedan vencer las grandes presiones de esta sociedad y que los están destruyendo. Conoceremos las características que se requieren como padre-entrenador para poder Criar hijos CAMPEONES. </a:t>
                      </a:r>
                      <a:endParaRPr lang="es-MX" sz="1100" dirty="0">
                        <a:latin typeface="Times New Roman"/>
                        <a:ea typeface="Times New Roman"/>
                        <a:cs typeface="Times New Roman"/>
                      </a:endParaRPr>
                    </a:p>
                  </a:txBody>
                  <a:tcPr marL="9039" marR="9039" marT="9039" marB="9039" anchor="ctr">
                    <a:lnL>
                      <a:noFill/>
                    </a:lnL>
                    <a:lnR>
                      <a:noFill/>
                    </a:lnR>
                    <a:lnT>
                      <a:noFill/>
                    </a:lnT>
                    <a:lnB>
                      <a:noFill/>
                    </a:lnB>
                    <a:solidFill>
                      <a:srgbClr val="FFFFFF"/>
                    </a:solidFill>
                  </a:tcPr>
                </a:tc>
              </a:tr>
              <a:tr h="90391">
                <a:tc>
                  <a:txBody>
                    <a:bodyPr/>
                    <a:lstStyle/>
                    <a:p>
                      <a:pPr algn="ctr">
                        <a:spcAft>
                          <a:spcPts val="0"/>
                        </a:spcAft>
                      </a:pPr>
                      <a:r>
                        <a:rPr lang="es-ES" sz="1100" b="1">
                          <a:solidFill>
                            <a:srgbClr val="FFFFFF"/>
                          </a:solidFill>
                          <a:latin typeface="Arial Narrow"/>
                          <a:ea typeface="Times New Roman"/>
                          <a:cs typeface="Arial"/>
                        </a:rPr>
                        <a:t>0050</a:t>
                      </a:r>
                      <a:endParaRPr lang="es-MX" sz="1100">
                        <a:latin typeface="Times New Roman"/>
                        <a:ea typeface="Times New Roman"/>
                        <a:cs typeface="Times New Roman"/>
                      </a:endParaRPr>
                    </a:p>
                  </a:txBody>
                  <a:tcPr marL="9039" marR="9039" marT="9039" marB="9039"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¿QUÉ ES </a:t>
                      </a:r>
                      <a:r>
                        <a:rPr lang="es-ES" sz="1100" b="1" dirty="0" smtClean="0">
                          <a:solidFill>
                            <a:srgbClr val="FFFFFF"/>
                          </a:solidFill>
                          <a:latin typeface="Arial Narrow"/>
                          <a:ea typeface="Times New Roman"/>
                          <a:cs typeface="Arial"/>
                        </a:rPr>
                        <a:t> LA JUVENTUD?</a:t>
                      </a:r>
                      <a:endParaRPr lang="es-MX" sz="1100" dirty="0">
                        <a:latin typeface="Times New Roman"/>
                        <a:ea typeface="Times New Roman"/>
                        <a:cs typeface="Times New Roman"/>
                      </a:endParaRPr>
                    </a:p>
                  </a:txBody>
                  <a:tcPr marL="9039" marR="9039" marT="9039" marB="9039" anchor="ctr">
                    <a:lnL>
                      <a:noFill/>
                    </a:lnL>
                    <a:lnR>
                      <a:noFill/>
                    </a:lnR>
                    <a:lnT>
                      <a:noFill/>
                    </a:lnT>
                    <a:lnB>
                      <a:noFill/>
                    </a:lnB>
                    <a:solidFill>
                      <a:schemeClr val="accent5">
                        <a:lumMod val="50000"/>
                      </a:schemeClr>
                    </a:solidFill>
                  </a:tcPr>
                </a:tc>
              </a:tr>
              <a:tr h="596584">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9039" marR="9039" marT="9039" marB="9039"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Este programa está dirigido especialmente a todo nuestro público juvenil que desea comprender cómo es ese proceso llamado juventud que genera tantas luchas en la vida y que sabiendo conducirse será fuente de grandes satisfacciones. El Dr. Salvador Cárdenas es Pediatra con una Maestría en Medicina Familiar y conferencista. Con una larga experiencia en la atención y consejería a jóvenes y niños nos da una clara explicación de lo que es la juventud. </a:t>
                      </a:r>
                      <a:endParaRPr lang="es-MX" sz="1100" dirty="0">
                        <a:latin typeface="Times New Roman"/>
                        <a:ea typeface="Times New Roman"/>
                        <a:cs typeface="Times New Roman"/>
                      </a:endParaRPr>
                    </a:p>
                  </a:txBody>
                  <a:tcPr marL="9039" marR="9039" marT="9039" marB="9039" anchor="ctr">
                    <a:lnL>
                      <a:noFill/>
                    </a:lnL>
                    <a:lnR>
                      <a:noFill/>
                    </a:lnR>
                    <a:lnT>
                      <a:noFill/>
                    </a:lnT>
                    <a:lnB>
                      <a:noFill/>
                    </a:lnB>
                    <a:solidFill>
                      <a:srgbClr val="FFFFFF"/>
                    </a:solidFill>
                  </a:tcPr>
                </a:tc>
              </a:tr>
              <a:tr h="90391">
                <a:tc>
                  <a:txBody>
                    <a:bodyPr/>
                    <a:lstStyle/>
                    <a:p>
                      <a:pPr algn="ctr">
                        <a:spcAft>
                          <a:spcPts val="0"/>
                        </a:spcAft>
                      </a:pPr>
                      <a:r>
                        <a:rPr lang="es-ES" sz="1100" b="1">
                          <a:solidFill>
                            <a:srgbClr val="FFFFFF"/>
                          </a:solidFill>
                          <a:latin typeface="Arial Narrow"/>
                          <a:ea typeface="Times New Roman"/>
                          <a:cs typeface="Arial"/>
                        </a:rPr>
                        <a:t>0051</a:t>
                      </a:r>
                      <a:endParaRPr lang="es-MX" sz="1100">
                        <a:latin typeface="Times New Roman"/>
                        <a:ea typeface="Times New Roman"/>
                        <a:cs typeface="Times New Roman"/>
                      </a:endParaRPr>
                    </a:p>
                  </a:txBody>
                  <a:tcPr marL="9039" marR="9039" marT="9039" marB="9039"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UN MITO LLAMADO EL SEXO SEGURO</a:t>
                      </a:r>
                      <a:endParaRPr lang="es-MX" sz="1100" dirty="0">
                        <a:latin typeface="Times New Roman"/>
                        <a:ea typeface="Times New Roman"/>
                        <a:cs typeface="Times New Roman"/>
                      </a:endParaRPr>
                    </a:p>
                  </a:txBody>
                  <a:tcPr marL="9039" marR="9039" marT="9039" marB="9039" anchor="ctr">
                    <a:lnL>
                      <a:noFill/>
                    </a:lnL>
                    <a:lnR>
                      <a:noFill/>
                    </a:lnR>
                    <a:lnT>
                      <a:noFill/>
                    </a:lnT>
                    <a:lnB>
                      <a:noFill/>
                    </a:lnB>
                    <a:solidFill>
                      <a:schemeClr val="accent5">
                        <a:lumMod val="50000"/>
                      </a:schemeClr>
                    </a:solidFill>
                  </a:tcPr>
                </a:tc>
              </a:tr>
              <a:tr h="524270">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9039" marR="9039" marT="9039" marB="9039"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Actualmente se escucha en muchos medios de comunicación una fuerte campaña conocida como "el sexo SEGURO". Por medio de este programa dirigido una vez más a nuestro público juvenil, se podrá comprender cómo el sexo seguro es un PELIGROSO MITO que expone la vida de los jóvenes y adultos en una época llena de terribles enfermedades. Otra excelente exposición del Dr. Cárdenas llena de información médica. </a:t>
                      </a:r>
                      <a:endParaRPr lang="es-MX" sz="1100" dirty="0">
                        <a:latin typeface="Times New Roman"/>
                        <a:ea typeface="Times New Roman"/>
                        <a:cs typeface="Times New Roman"/>
                      </a:endParaRPr>
                    </a:p>
                  </a:txBody>
                  <a:tcPr marL="9039" marR="9039" marT="9039" marB="9039" anchor="ctr">
                    <a:lnL>
                      <a:noFill/>
                    </a:lnL>
                    <a:lnR>
                      <a:noFill/>
                    </a:lnR>
                    <a:lnT>
                      <a:noFill/>
                    </a:lnT>
                    <a:lnB>
                      <a:noFill/>
                    </a:lnB>
                    <a:solidFill>
                      <a:srgbClr val="FFFFFF"/>
                    </a:solidFill>
                  </a:tcPr>
                </a:tc>
              </a:tr>
              <a:tr h="90391">
                <a:tc>
                  <a:txBody>
                    <a:bodyPr/>
                    <a:lstStyle/>
                    <a:p>
                      <a:pPr algn="ctr">
                        <a:spcAft>
                          <a:spcPts val="0"/>
                        </a:spcAft>
                      </a:pPr>
                      <a:r>
                        <a:rPr lang="es-ES" sz="1100" b="1">
                          <a:solidFill>
                            <a:srgbClr val="FFFFFF"/>
                          </a:solidFill>
                          <a:latin typeface="Arial Narrow"/>
                          <a:ea typeface="Times New Roman"/>
                          <a:cs typeface="Arial"/>
                        </a:rPr>
                        <a:t>0052</a:t>
                      </a:r>
                      <a:endParaRPr lang="es-MX" sz="1100">
                        <a:latin typeface="Times New Roman"/>
                        <a:ea typeface="Times New Roman"/>
                        <a:cs typeface="Times New Roman"/>
                      </a:endParaRPr>
                    </a:p>
                  </a:txBody>
                  <a:tcPr marL="9039" marR="9039" marT="9039" marB="9039"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EL SUICIDIO EN JÓVENES</a:t>
                      </a:r>
                      <a:endParaRPr lang="es-MX" sz="1100" dirty="0">
                        <a:latin typeface="Times New Roman"/>
                        <a:ea typeface="Times New Roman"/>
                        <a:cs typeface="Times New Roman"/>
                      </a:endParaRPr>
                    </a:p>
                  </a:txBody>
                  <a:tcPr marL="9039" marR="9039" marT="9039" marB="9039" anchor="ctr">
                    <a:lnL>
                      <a:noFill/>
                    </a:lnL>
                    <a:lnR>
                      <a:noFill/>
                    </a:lnR>
                    <a:lnT>
                      <a:noFill/>
                    </a:lnT>
                    <a:lnB>
                      <a:noFill/>
                    </a:lnB>
                    <a:solidFill>
                      <a:schemeClr val="accent5">
                        <a:lumMod val="50000"/>
                      </a:schemeClr>
                    </a:solidFill>
                  </a:tcPr>
                </a:tc>
              </a:tr>
              <a:tr h="524270">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9039" marR="9039" marT="9039" marB="9039"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¿Conoce los síntomas de la depresión y qué la provoca durante la adolescencia y juventud? La depresión puede conducir a un joven al suicidio si no lo reconoces y atiendes. Escucha qué tipo de situaciones generan en la juventud depresión y pensamientos suicidas. Una importante exposición del Dr. Cárdenas que nos informa y orienta para saber reconocer la depresión y evitar el suicidio. </a:t>
                      </a:r>
                      <a:endParaRPr lang="es-MX" sz="1100" dirty="0">
                        <a:latin typeface="Times New Roman"/>
                        <a:ea typeface="Times New Roman"/>
                        <a:cs typeface="Times New Roman"/>
                      </a:endParaRPr>
                    </a:p>
                  </a:txBody>
                  <a:tcPr marL="9039" marR="9039" marT="9039" marB="9039" anchor="ctr">
                    <a:lnL>
                      <a:noFill/>
                    </a:lnL>
                    <a:lnR>
                      <a:noFill/>
                    </a:lnR>
                    <a:lnT>
                      <a:noFill/>
                    </a:lnT>
                    <a:lnB>
                      <a:noFill/>
                    </a:lnB>
                    <a:solidFill>
                      <a:srgbClr val="FFFFFF"/>
                    </a:solidFill>
                  </a:tcPr>
                </a:tc>
              </a:tr>
              <a:tr h="90391">
                <a:tc>
                  <a:txBody>
                    <a:bodyPr/>
                    <a:lstStyle/>
                    <a:p>
                      <a:pPr algn="ctr">
                        <a:spcAft>
                          <a:spcPts val="0"/>
                        </a:spcAft>
                      </a:pPr>
                      <a:r>
                        <a:rPr lang="es-ES" sz="1100" b="1">
                          <a:solidFill>
                            <a:srgbClr val="FFFFFF"/>
                          </a:solidFill>
                          <a:latin typeface="Arial Narrow"/>
                          <a:ea typeface="Times New Roman"/>
                          <a:cs typeface="Arial"/>
                        </a:rPr>
                        <a:t>0053</a:t>
                      </a:r>
                      <a:endParaRPr lang="es-MX" sz="1100">
                        <a:latin typeface="Times New Roman"/>
                        <a:ea typeface="Times New Roman"/>
                        <a:cs typeface="Times New Roman"/>
                      </a:endParaRPr>
                    </a:p>
                  </a:txBody>
                  <a:tcPr marL="9039" marR="9039" marT="9039" marB="9039"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UN GRAN ENEMIGO: las drogas (Primera parte)</a:t>
                      </a:r>
                      <a:endParaRPr lang="es-MX" sz="1100" dirty="0">
                        <a:latin typeface="Times New Roman"/>
                        <a:ea typeface="Times New Roman"/>
                        <a:cs typeface="Times New Roman"/>
                      </a:endParaRPr>
                    </a:p>
                  </a:txBody>
                  <a:tcPr marL="9039" marR="9039" marT="9039" marB="9039" anchor="ctr">
                    <a:lnL>
                      <a:noFill/>
                    </a:lnL>
                    <a:lnR>
                      <a:noFill/>
                    </a:lnR>
                    <a:lnT>
                      <a:noFill/>
                    </a:lnT>
                    <a:lnB>
                      <a:noFill/>
                    </a:lnB>
                    <a:solidFill>
                      <a:schemeClr val="accent5">
                        <a:lumMod val="50000"/>
                      </a:schemeClr>
                    </a:solidFill>
                  </a:tcPr>
                </a:tc>
              </a:tr>
              <a:tr h="451957">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9039" marR="9039" marT="9039" marB="9039"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Uno de los problemas sociales más fuertes hoy en día es la drogadicción. Debemos conocer las causas que llevan a las personas a incursionar en el mundo de las drogas. El Dr. Cárdenas nos comunica cinco puntos principales para evitar que las drogas entren en tu vida o en tu familia. Escuchemos esta importante información. </a:t>
                      </a:r>
                      <a:endParaRPr lang="es-MX" sz="1100" dirty="0">
                        <a:latin typeface="Times New Roman"/>
                        <a:ea typeface="Times New Roman"/>
                        <a:cs typeface="Times New Roman"/>
                      </a:endParaRPr>
                    </a:p>
                  </a:txBody>
                  <a:tcPr marL="9039" marR="9039" marT="9039" marB="9039" anchor="ctr">
                    <a:lnL>
                      <a:noFill/>
                    </a:lnL>
                    <a:lnR>
                      <a:noFill/>
                    </a:lnR>
                    <a:lnT>
                      <a:noFill/>
                    </a:lnT>
                    <a:lnB>
                      <a:noFill/>
                    </a:lnB>
                    <a:solidFill>
                      <a:srgbClr val="FFFFFF"/>
                    </a:solidFill>
                  </a:tcPr>
                </a:tc>
              </a:tr>
            </a:tbl>
          </a:graphicData>
        </a:graphic>
      </p:graphicFrame>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144586" y="1497509"/>
          <a:ext cx="7634288" cy="4880064"/>
        </p:xfrm>
        <a:graphic>
          <a:graphicData uri="http://schemas.openxmlformats.org/drawingml/2006/table">
            <a:tbl>
              <a:tblPr/>
              <a:tblGrid>
                <a:gridCol w="641332"/>
                <a:gridCol w="6992956"/>
              </a:tblGrid>
              <a:tr h="77557">
                <a:tc>
                  <a:txBody>
                    <a:bodyPr/>
                    <a:lstStyle/>
                    <a:p>
                      <a:pPr algn="ctr">
                        <a:spcAft>
                          <a:spcPts val="0"/>
                        </a:spcAft>
                      </a:pPr>
                      <a:r>
                        <a:rPr lang="es-ES" sz="1100" b="1" dirty="0">
                          <a:solidFill>
                            <a:srgbClr val="FFFFFF"/>
                          </a:solidFill>
                          <a:latin typeface="Arial Narrow"/>
                          <a:ea typeface="Times New Roman"/>
                          <a:cs typeface="Arial"/>
                        </a:rPr>
                        <a:t>0054</a:t>
                      </a:r>
                      <a:endParaRPr lang="es-MX" sz="1100" dirty="0">
                        <a:latin typeface="Times New Roman"/>
                        <a:ea typeface="Times New Roman"/>
                        <a:cs typeface="Times New Roman"/>
                      </a:endParaRPr>
                    </a:p>
                  </a:txBody>
                  <a:tcPr marL="7756" marR="7756" marT="7756" marB="7756"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UN GRAN ENEMIGO: las drogas (Segunda parte)</a:t>
                      </a:r>
                      <a:endParaRPr lang="es-MX" sz="1100" dirty="0">
                        <a:latin typeface="Times New Roman"/>
                        <a:ea typeface="Times New Roman"/>
                        <a:cs typeface="Times New Roman"/>
                      </a:endParaRPr>
                    </a:p>
                  </a:txBody>
                  <a:tcPr marL="7756" marR="7756" marT="7756" marB="7756" anchor="ctr">
                    <a:lnL>
                      <a:noFill/>
                    </a:lnL>
                    <a:lnR>
                      <a:noFill/>
                    </a:lnR>
                    <a:lnT>
                      <a:noFill/>
                    </a:lnT>
                    <a:lnB>
                      <a:noFill/>
                    </a:lnB>
                    <a:solidFill>
                      <a:schemeClr val="accent5">
                        <a:lumMod val="50000"/>
                      </a:schemeClr>
                    </a:solidFill>
                  </a:tcPr>
                </a:tc>
              </a:tr>
              <a:tr h="387786">
                <a:tc>
                  <a:txBody>
                    <a:bodyPr/>
                    <a:lstStyle/>
                    <a:p>
                      <a:pPr algn="just">
                        <a:spcAft>
                          <a:spcPts val="0"/>
                        </a:spcAft>
                      </a:pPr>
                      <a:r>
                        <a:rPr lang="es-ES" sz="1100" dirty="0">
                          <a:latin typeface="Arial Narrow"/>
                          <a:ea typeface="Times New Roman"/>
                          <a:cs typeface="Arial"/>
                        </a:rPr>
                        <a:t> </a:t>
                      </a:r>
                      <a:endParaRPr lang="es-MX" sz="1100" dirty="0">
                        <a:latin typeface="Times New Roman"/>
                        <a:ea typeface="Times New Roman"/>
                        <a:cs typeface="Times New Roman"/>
                      </a:endParaRPr>
                    </a:p>
                  </a:txBody>
                  <a:tcPr marL="7756" marR="7756" marT="7756" marB="7756"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Todas la drogas producen daños que en algunos de los casos son irreversibles. A pesar de esto muchas personas las consumen desatendiendo a las consecuencias. Escuche este programa en que el Dr. Cárdenas menciona algunas de las drogas más comunes y las repercusiones en las personas que las consumen. </a:t>
                      </a:r>
                      <a:endParaRPr lang="es-MX" sz="1100" dirty="0">
                        <a:latin typeface="Times New Roman"/>
                        <a:ea typeface="Times New Roman"/>
                        <a:cs typeface="Times New Roman"/>
                      </a:endParaRPr>
                    </a:p>
                  </a:txBody>
                  <a:tcPr marL="7756" marR="7756" marT="7756" marB="7756" anchor="ctr">
                    <a:lnL>
                      <a:noFill/>
                    </a:lnL>
                    <a:lnR>
                      <a:noFill/>
                    </a:lnR>
                    <a:lnT>
                      <a:noFill/>
                    </a:lnT>
                    <a:lnB>
                      <a:noFill/>
                    </a:lnB>
                    <a:solidFill>
                      <a:srgbClr val="FFFFFF"/>
                    </a:solidFill>
                  </a:tcPr>
                </a:tc>
              </a:tr>
              <a:tr h="77557">
                <a:tc>
                  <a:txBody>
                    <a:bodyPr/>
                    <a:lstStyle/>
                    <a:p>
                      <a:pPr algn="ctr">
                        <a:spcAft>
                          <a:spcPts val="0"/>
                        </a:spcAft>
                      </a:pPr>
                      <a:r>
                        <a:rPr lang="es-ES" sz="1100" b="1">
                          <a:solidFill>
                            <a:srgbClr val="FFFFFF"/>
                          </a:solidFill>
                          <a:latin typeface="Arial Narrow"/>
                          <a:ea typeface="Times New Roman"/>
                          <a:cs typeface="Arial"/>
                        </a:rPr>
                        <a:t>0055</a:t>
                      </a:r>
                      <a:endParaRPr lang="es-MX" sz="1100">
                        <a:latin typeface="Times New Roman"/>
                        <a:ea typeface="Times New Roman"/>
                        <a:cs typeface="Times New Roman"/>
                      </a:endParaRPr>
                    </a:p>
                  </a:txBody>
                  <a:tcPr marL="7756" marR="7756" marT="7756" marB="7756"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UN GRAN ENEMIGO: las drogas (Tercera parte)</a:t>
                      </a:r>
                      <a:endParaRPr lang="es-MX" sz="1100" dirty="0">
                        <a:latin typeface="Times New Roman"/>
                        <a:ea typeface="Times New Roman"/>
                        <a:cs typeface="Times New Roman"/>
                      </a:endParaRPr>
                    </a:p>
                  </a:txBody>
                  <a:tcPr marL="7756" marR="7756" marT="7756" marB="7756" anchor="ctr">
                    <a:lnL>
                      <a:noFill/>
                    </a:lnL>
                    <a:lnR>
                      <a:noFill/>
                    </a:lnR>
                    <a:lnT>
                      <a:noFill/>
                    </a:lnT>
                    <a:lnB>
                      <a:noFill/>
                    </a:lnB>
                    <a:solidFill>
                      <a:schemeClr val="accent5">
                        <a:lumMod val="50000"/>
                      </a:schemeClr>
                    </a:solidFill>
                  </a:tcPr>
                </a:tc>
              </a:tr>
              <a:tr h="387786">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7756" marR="7756" marT="7756" marB="7756"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Todas la drogas producen daños que en algunos de los casos son irreversibles. A pesar de esto muchas personas las consumen desatendiendo a las consecuencias. Escuche este programa en que el Dr. Cárdenas menciona algunas de las drogas más comunes y las repercusiones en las personas que las consumen. </a:t>
                      </a:r>
                      <a:endParaRPr lang="es-MX" sz="1100" dirty="0">
                        <a:latin typeface="Times New Roman"/>
                        <a:ea typeface="Times New Roman"/>
                        <a:cs typeface="Times New Roman"/>
                      </a:endParaRPr>
                    </a:p>
                  </a:txBody>
                  <a:tcPr marL="7756" marR="7756" marT="7756" marB="7756" anchor="ctr">
                    <a:lnL>
                      <a:noFill/>
                    </a:lnL>
                    <a:lnR>
                      <a:noFill/>
                    </a:lnR>
                    <a:lnT>
                      <a:noFill/>
                    </a:lnT>
                    <a:lnB>
                      <a:noFill/>
                    </a:lnB>
                    <a:solidFill>
                      <a:srgbClr val="FFFFFF"/>
                    </a:solidFill>
                  </a:tcPr>
                </a:tc>
              </a:tr>
              <a:tr h="77557">
                <a:tc>
                  <a:txBody>
                    <a:bodyPr/>
                    <a:lstStyle/>
                    <a:p>
                      <a:pPr algn="ctr">
                        <a:spcAft>
                          <a:spcPts val="0"/>
                        </a:spcAft>
                      </a:pPr>
                      <a:r>
                        <a:rPr lang="es-ES" sz="1100" b="1">
                          <a:solidFill>
                            <a:srgbClr val="FFFFFF"/>
                          </a:solidFill>
                          <a:latin typeface="Arial Narrow"/>
                          <a:ea typeface="Times New Roman"/>
                          <a:cs typeface="Arial"/>
                        </a:rPr>
                        <a:t>0056</a:t>
                      </a:r>
                      <a:endParaRPr lang="es-MX" sz="1100">
                        <a:latin typeface="Times New Roman"/>
                        <a:ea typeface="Times New Roman"/>
                        <a:cs typeface="Times New Roman"/>
                      </a:endParaRPr>
                    </a:p>
                  </a:txBody>
                  <a:tcPr marL="7756" marR="7756" marT="7756" marB="7756"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EL ALCOHOL, UNA GUERRA SILENCIOSA</a:t>
                      </a:r>
                      <a:endParaRPr lang="es-MX" sz="1100" dirty="0">
                        <a:latin typeface="Times New Roman"/>
                        <a:ea typeface="Times New Roman"/>
                        <a:cs typeface="Times New Roman"/>
                      </a:endParaRPr>
                    </a:p>
                  </a:txBody>
                  <a:tcPr marL="7756" marR="7756" marT="7756" marB="7756" anchor="ctr">
                    <a:lnL>
                      <a:noFill/>
                    </a:lnL>
                    <a:lnR>
                      <a:noFill/>
                    </a:lnR>
                    <a:lnT>
                      <a:noFill/>
                    </a:lnT>
                    <a:lnB>
                      <a:noFill/>
                    </a:lnB>
                    <a:solidFill>
                      <a:schemeClr val="accent5">
                        <a:lumMod val="50000"/>
                      </a:schemeClr>
                    </a:solidFill>
                  </a:tcPr>
                </a:tc>
              </a:tr>
              <a:tr h="511878">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7756" marR="7756" marT="7756" marB="7756"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Tema de trascendental importancia para el hogar y la familia; es la fuente de muchos males sociales, económicos y aún de la propia conciencia de muchas personas. Es causa de desintegración familiar y es muy probable que </a:t>
                      </a:r>
                      <a:r>
                        <a:rPr lang="es-ES" sz="1100" dirty="0" err="1">
                          <a:solidFill>
                            <a:srgbClr val="000000"/>
                          </a:solidFill>
                          <a:latin typeface="Arial Narrow"/>
                          <a:ea typeface="Times New Roman"/>
                          <a:cs typeface="Arial"/>
                        </a:rPr>
                        <a:t>que</a:t>
                      </a:r>
                      <a:r>
                        <a:rPr lang="es-ES" sz="1100" dirty="0">
                          <a:solidFill>
                            <a:srgbClr val="000000"/>
                          </a:solidFill>
                          <a:latin typeface="Arial Narrow"/>
                          <a:ea typeface="Times New Roman"/>
                          <a:cs typeface="Arial"/>
                        </a:rPr>
                        <a:t> por lo menos un miembro de tu hogar este sufriendo los efectos del alcohol. En este interesante programa el Dr. Cárdenas se da a la tarea de explicarnos la problemática que acarrea el alcoholismo. Así como también, expone algunos consejos prácticos para vencerlo. </a:t>
                      </a:r>
                      <a:endParaRPr lang="es-MX" sz="1100" dirty="0">
                        <a:latin typeface="Times New Roman"/>
                        <a:ea typeface="Times New Roman"/>
                        <a:cs typeface="Times New Roman"/>
                      </a:endParaRPr>
                    </a:p>
                  </a:txBody>
                  <a:tcPr marL="7756" marR="7756" marT="7756" marB="7756" anchor="ctr">
                    <a:lnL>
                      <a:noFill/>
                    </a:lnL>
                    <a:lnR>
                      <a:noFill/>
                    </a:lnR>
                    <a:lnT>
                      <a:noFill/>
                    </a:lnT>
                    <a:lnB>
                      <a:noFill/>
                    </a:lnB>
                    <a:solidFill>
                      <a:srgbClr val="FFFFFF"/>
                    </a:solidFill>
                  </a:tcPr>
                </a:tc>
              </a:tr>
              <a:tr h="77557">
                <a:tc>
                  <a:txBody>
                    <a:bodyPr/>
                    <a:lstStyle/>
                    <a:p>
                      <a:pPr algn="ctr">
                        <a:spcAft>
                          <a:spcPts val="0"/>
                        </a:spcAft>
                      </a:pPr>
                      <a:r>
                        <a:rPr lang="es-ES" sz="1100" b="1">
                          <a:solidFill>
                            <a:srgbClr val="FFFFFF"/>
                          </a:solidFill>
                          <a:latin typeface="Arial Narrow"/>
                          <a:ea typeface="Times New Roman"/>
                          <a:cs typeface="Arial"/>
                        </a:rPr>
                        <a:t>0057</a:t>
                      </a:r>
                      <a:endParaRPr lang="es-MX" sz="1100">
                        <a:latin typeface="Times New Roman"/>
                        <a:ea typeface="Times New Roman"/>
                        <a:cs typeface="Times New Roman"/>
                      </a:endParaRPr>
                    </a:p>
                  </a:txBody>
                  <a:tcPr marL="7756" marR="7756" marT="7756" marB="7756"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¿QUÉ HARÁS CON </a:t>
                      </a:r>
                      <a:r>
                        <a:rPr lang="es-ES" sz="1100" b="1" dirty="0" smtClean="0">
                          <a:solidFill>
                            <a:srgbClr val="FFFFFF"/>
                          </a:solidFill>
                          <a:latin typeface="Arial Narrow"/>
                          <a:ea typeface="Times New Roman"/>
                          <a:cs typeface="Arial"/>
                        </a:rPr>
                        <a:t>LA TELEVISIÓN?</a:t>
                      </a:r>
                      <a:endParaRPr lang="es-MX" sz="1100" dirty="0">
                        <a:latin typeface="Times New Roman"/>
                        <a:ea typeface="Times New Roman"/>
                        <a:cs typeface="Times New Roman"/>
                      </a:endParaRPr>
                    </a:p>
                  </a:txBody>
                  <a:tcPr marL="7756" marR="7756" marT="7756" marB="7756" anchor="ctr">
                    <a:lnL>
                      <a:noFill/>
                    </a:lnL>
                    <a:lnR>
                      <a:noFill/>
                    </a:lnR>
                    <a:lnT>
                      <a:noFill/>
                    </a:lnT>
                    <a:lnB>
                      <a:noFill/>
                    </a:lnB>
                    <a:solidFill>
                      <a:schemeClr val="accent5">
                        <a:lumMod val="50000"/>
                      </a:schemeClr>
                    </a:solidFill>
                  </a:tcPr>
                </a:tc>
              </a:tr>
              <a:tr h="511878">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7756" marR="7756" marT="7756" marB="7756"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Hoy en día la televisión es la principal fuente de entretenimiento en la familia, pero, ¿conoce usted la influencia que tiene en su familia? Usted se sorprenderá al ver el gran peligro que corren sus hijos al estar bajo la influencia de la televisión. Pongamos atención a las palabras del Dr. Cárdenas, en donde nos explica con interesantes estadísticas y su característica facilidad de llevarnos a razonar, la influencia negativa que tiene la televisión en su familia. </a:t>
                      </a:r>
                      <a:endParaRPr lang="es-MX" sz="1100">
                        <a:latin typeface="Times New Roman"/>
                        <a:ea typeface="Times New Roman"/>
                        <a:cs typeface="Times New Roman"/>
                      </a:endParaRPr>
                    </a:p>
                  </a:txBody>
                  <a:tcPr marL="7756" marR="7756" marT="7756" marB="7756" anchor="ctr">
                    <a:lnL>
                      <a:noFill/>
                    </a:lnL>
                    <a:lnR>
                      <a:noFill/>
                    </a:lnR>
                    <a:lnT>
                      <a:noFill/>
                    </a:lnT>
                    <a:lnB>
                      <a:noFill/>
                    </a:lnB>
                    <a:solidFill>
                      <a:srgbClr val="FFFFFF"/>
                    </a:solidFill>
                  </a:tcPr>
                </a:tc>
              </a:tr>
              <a:tr h="77557">
                <a:tc>
                  <a:txBody>
                    <a:bodyPr/>
                    <a:lstStyle/>
                    <a:p>
                      <a:pPr algn="ctr">
                        <a:spcAft>
                          <a:spcPts val="0"/>
                        </a:spcAft>
                      </a:pPr>
                      <a:r>
                        <a:rPr lang="es-ES" sz="1100" b="1">
                          <a:solidFill>
                            <a:srgbClr val="FFFFFF"/>
                          </a:solidFill>
                          <a:latin typeface="Arial Narrow"/>
                          <a:ea typeface="Times New Roman"/>
                          <a:cs typeface="Arial"/>
                        </a:rPr>
                        <a:t>0058</a:t>
                      </a:r>
                      <a:endParaRPr lang="es-MX" sz="1100">
                        <a:latin typeface="Times New Roman"/>
                        <a:ea typeface="Times New Roman"/>
                        <a:cs typeface="Times New Roman"/>
                      </a:endParaRPr>
                    </a:p>
                  </a:txBody>
                  <a:tcPr marL="7756" marR="7756" marT="7756" marB="7756"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EL ABORTO</a:t>
                      </a:r>
                      <a:endParaRPr lang="es-MX" sz="1100" dirty="0">
                        <a:latin typeface="Times New Roman"/>
                        <a:ea typeface="Times New Roman"/>
                        <a:cs typeface="Times New Roman"/>
                      </a:endParaRPr>
                    </a:p>
                  </a:txBody>
                  <a:tcPr marL="7756" marR="7756" marT="7756" marB="7756" anchor="ctr">
                    <a:lnL>
                      <a:noFill/>
                    </a:lnL>
                    <a:lnR>
                      <a:noFill/>
                    </a:lnR>
                    <a:lnT>
                      <a:noFill/>
                    </a:lnT>
                    <a:lnB>
                      <a:noFill/>
                    </a:lnB>
                    <a:solidFill>
                      <a:schemeClr val="accent5">
                        <a:lumMod val="50000"/>
                      </a:schemeClr>
                    </a:solidFill>
                  </a:tcPr>
                </a:tc>
              </a:tr>
              <a:tr h="449832">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7756" marR="7756" marT="7756" marB="7756" anchor="ctr">
                    <a:lnL>
                      <a:noFill/>
                    </a:lnL>
                    <a:lnR>
                      <a:noFill/>
                    </a:lnR>
                    <a:lnT>
                      <a:noFill/>
                    </a:lnT>
                    <a:lnB>
                      <a:noFill/>
                    </a:lnB>
                    <a:solidFill>
                      <a:srgbClr val="FFFFFF"/>
                    </a:solidFill>
                  </a:tcPr>
                </a:tc>
                <a:tc>
                  <a:txBody>
                    <a:bodyPr/>
                    <a:lstStyle/>
                    <a:p>
                      <a:pPr algn="just">
                        <a:spcAft>
                          <a:spcPts val="0"/>
                        </a:spcAft>
                      </a:pPr>
                      <a:r>
                        <a:rPr lang="es-ES" sz="1100">
                          <a:solidFill>
                            <a:srgbClr val="000000"/>
                          </a:solidFill>
                          <a:latin typeface="Arial Narrow"/>
                          <a:ea typeface="Times New Roman"/>
                          <a:cs typeface="Arial"/>
                        </a:rPr>
                        <a:t>El aborto es uno de los temas que causan mayor controversia en nuestra sociedad; quienes están a favor de él buscan legalizarlo y quienes están en contra quieren penalizarlo. Sin embargo, cuando realizamos un análisis lógico y concreto de estas dos posturas, nos podemos dar cuenta de lo terrible que es esta práctica. Escuchemos este interesante programa preparado por el Dr. Salvador Cárdenas con la seriedad que el tema requiere. </a:t>
                      </a:r>
                      <a:endParaRPr lang="es-MX" sz="1100">
                        <a:latin typeface="Times New Roman"/>
                        <a:ea typeface="Times New Roman"/>
                        <a:cs typeface="Times New Roman"/>
                      </a:endParaRPr>
                    </a:p>
                  </a:txBody>
                  <a:tcPr marL="7756" marR="7756" marT="7756" marB="7756" anchor="ctr">
                    <a:lnL>
                      <a:noFill/>
                    </a:lnL>
                    <a:lnR>
                      <a:noFill/>
                    </a:lnR>
                    <a:lnT>
                      <a:noFill/>
                    </a:lnT>
                    <a:lnB>
                      <a:noFill/>
                    </a:lnB>
                    <a:solidFill>
                      <a:srgbClr val="FFFFFF"/>
                    </a:solidFill>
                  </a:tcPr>
                </a:tc>
              </a:tr>
              <a:tr h="77557">
                <a:tc>
                  <a:txBody>
                    <a:bodyPr/>
                    <a:lstStyle/>
                    <a:p>
                      <a:pPr algn="ctr">
                        <a:spcAft>
                          <a:spcPts val="0"/>
                        </a:spcAft>
                      </a:pPr>
                      <a:r>
                        <a:rPr lang="es-ES" sz="1100" b="1">
                          <a:solidFill>
                            <a:srgbClr val="FFFFFF"/>
                          </a:solidFill>
                          <a:latin typeface="Arial Narrow"/>
                          <a:ea typeface="Times New Roman"/>
                          <a:cs typeface="Arial"/>
                        </a:rPr>
                        <a:t>0059</a:t>
                      </a:r>
                      <a:endParaRPr lang="es-MX" sz="1100">
                        <a:latin typeface="Times New Roman"/>
                        <a:ea typeface="Times New Roman"/>
                        <a:cs typeface="Times New Roman"/>
                      </a:endParaRPr>
                    </a:p>
                  </a:txBody>
                  <a:tcPr marL="7756" marR="7756" marT="7756" marB="7756" anchor="ctr">
                    <a:lnL>
                      <a:noFill/>
                    </a:lnL>
                    <a:lnR>
                      <a:noFill/>
                    </a:lnR>
                    <a:lnT>
                      <a:noFill/>
                    </a:lnT>
                    <a:lnB>
                      <a:noFill/>
                    </a:lnB>
                    <a:solidFill>
                      <a:srgbClr val="0062A5"/>
                    </a:solidFill>
                  </a:tcPr>
                </a:tc>
                <a:tc>
                  <a:txBody>
                    <a:bodyPr/>
                    <a:lstStyle/>
                    <a:p>
                      <a:pPr algn="just">
                        <a:spcAft>
                          <a:spcPts val="0"/>
                        </a:spcAft>
                      </a:pPr>
                      <a:r>
                        <a:rPr lang="es-ES" sz="1100" b="1" dirty="0">
                          <a:solidFill>
                            <a:srgbClr val="FFFFFF"/>
                          </a:solidFill>
                          <a:latin typeface="Arial Narrow"/>
                          <a:ea typeface="Times New Roman"/>
                          <a:cs typeface="Arial"/>
                        </a:rPr>
                        <a:t>EL USO CORRECTO DE LA SEXUALIDAD</a:t>
                      </a:r>
                      <a:endParaRPr lang="es-MX" sz="1100" dirty="0">
                        <a:latin typeface="Times New Roman"/>
                        <a:ea typeface="Times New Roman"/>
                        <a:cs typeface="Times New Roman"/>
                      </a:endParaRPr>
                    </a:p>
                  </a:txBody>
                  <a:tcPr marL="7756" marR="7756" marT="7756" marB="7756" anchor="ctr">
                    <a:lnL>
                      <a:noFill/>
                    </a:lnL>
                    <a:lnR>
                      <a:noFill/>
                    </a:lnR>
                    <a:lnT>
                      <a:noFill/>
                    </a:lnT>
                    <a:lnB>
                      <a:noFill/>
                    </a:lnB>
                    <a:solidFill>
                      <a:schemeClr val="accent5">
                        <a:lumMod val="50000"/>
                      </a:schemeClr>
                    </a:solidFill>
                  </a:tcPr>
                </a:tc>
              </a:tr>
              <a:tr h="573924">
                <a:tc>
                  <a:txBody>
                    <a:bodyPr/>
                    <a:lstStyle/>
                    <a:p>
                      <a:pPr algn="just">
                        <a:spcAft>
                          <a:spcPts val="0"/>
                        </a:spcAft>
                      </a:pPr>
                      <a:r>
                        <a:rPr lang="es-ES" sz="1100">
                          <a:latin typeface="Arial Narrow"/>
                          <a:ea typeface="Times New Roman"/>
                          <a:cs typeface="Arial"/>
                        </a:rPr>
                        <a:t> </a:t>
                      </a:r>
                      <a:endParaRPr lang="es-MX" sz="1100">
                        <a:latin typeface="Times New Roman"/>
                        <a:ea typeface="Times New Roman"/>
                        <a:cs typeface="Times New Roman"/>
                      </a:endParaRPr>
                    </a:p>
                  </a:txBody>
                  <a:tcPr marL="7756" marR="7756" marT="7756" marB="7756" anchor="ctr">
                    <a:lnL>
                      <a:noFill/>
                    </a:lnL>
                    <a:lnR>
                      <a:noFill/>
                    </a:lnR>
                    <a:lnT>
                      <a:noFill/>
                    </a:lnT>
                    <a:lnB>
                      <a:noFill/>
                    </a:lnB>
                    <a:solidFill>
                      <a:srgbClr val="FFFFFF"/>
                    </a:solidFill>
                  </a:tcPr>
                </a:tc>
                <a:tc>
                  <a:txBody>
                    <a:bodyPr/>
                    <a:lstStyle/>
                    <a:p>
                      <a:pPr algn="just">
                        <a:spcAft>
                          <a:spcPts val="0"/>
                        </a:spcAft>
                      </a:pPr>
                      <a:r>
                        <a:rPr lang="es-ES" sz="1100" dirty="0">
                          <a:solidFill>
                            <a:srgbClr val="000000"/>
                          </a:solidFill>
                          <a:latin typeface="Arial Narrow"/>
                          <a:ea typeface="Times New Roman"/>
                          <a:cs typeface="Arial"/>
                        </a:rPr>
                        <a:t>Los tiempos han cambiado, las comunicaciones han transformado los criterios y las costumbres de la práctica sexual conduciendo a las parejas y a las familias a un tiempo de confusión sobre el tema. El uso correcto o incorrecto de la sexualidad determinará la diferencia entre una vida satisfactoria o una llena de terribles problemas. La sexualidad es un tema en el cual hay que estar capacitados para ayudar a nuestra familia, con este programa, el Dr. Salvador Cárdenas comienza una serie dedicada a la sexualidad. </a:t>
                      </a:r>
                      <a:endParaRPr lang="es-MX" sz="1100" dirty="0">
                        <a:latin typeface="Times New Roman"/>
                        <a:ea typeface="Times New Roman"/>
                        <a:cs typeface="Times New Roman"/>
                      </a:endParaRPr>
                    </a:p>
                  </a:txBody>
                  <a:tcPr marL="7756" marR="7756" marT="7756" marB="7756" anchor="ctr">
                    <a:lnL>
                      <a:noFill/>
                    </a:lnL>
                    <a:lnR>
                      <a:noFill/>
                    </a:lnR>
                    <a:lnT>
                      <a:noFill/>
                    </a:lnT>
                    <a:lnB>
                      <a:noFill/>
                    </a:lnB>
                    <a:solidFill>
                      <a:srgbClr val="FFFFFF"/>
                    </a:solidFill>
                  </a:tcPr>
                </a:tc>
              </a:tr>
            </a:tbl>
          </a:graphicData>
        </a:graphic>
      </p:graphicFrame>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Papel">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735</TotalTime>
  <Words>21232</Words>
  <Application>Microsoft Office PowerPoint</Application>
  <PresentationFormat>Presentación en pantalla (4:3)</PresentationFormat>
  <Paragraphs>1018</Paragraphs>
  <Slides>42</Slides>
  <Notes>1</Notes>
  <HiddenSlides>1</HiddenSlides>
  <MMClips>0</MMClips>
  <ScaleCrop>false</ScaleCrop>
  <HeadingPairs>
    <vt:vector size="4" baseType="variant">
      <vt:variant>
        <vt:lpstr>Tema</vt:lpstr>
      </vt:variant>
      <vt:variant>
        <vt:i4>1</vt:i4>
      </vt:variant>
      <vt:variant>
        <vt:lpstr>Títulos de diapositiva</vt:lpstr>
      </vt:variant>
      <vt:variant>
        <vt:i4>42</vt:i4>
      </vt:variant>
    </vt:vector>
  </HeadingPairs>
  <TitlesOfParts>
    <vt:vector size="43" baseType="lpstr">
      <vt:lpstr>Solsticio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systemadmin</dc:creator>
  <cp:lastModifiedBy>systemadmin</cp:lastModifiedBy>
  <cp:revision>191</cp:revision>
  <dcterms:created xsi:type="dcterms:W3CDTF">2008-03-24T15:42:55Z</dcterms:created>
  <dcterms:modified xsi:type="dcterms:W3CDTF">2008-04-09T00:03:26Z</dcterms:modified>
</cp:coreProperties>
</file>